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xlsx" ContentType="application/vnd.openxmlformats-officedocument.spreadsheetml.sheet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sldIdLst>
    <p:sldId id="256" r:id="rId2"/>
    <p:sldId id="258" r:id="rId3"/>
    <p:sldId id="261" r:id="rId4"/>
    <p:sldId id="263" r:id="rId5"/>
    <p:sldId id="264" r:id="rId6"/>
    <p:sldId id="265" r:id="rId7"/>
    <p:sldId id="271" r:id="rId8"/>
    <p:sldId id="272" r:id="rId9"/>
    <p:sldId id="277" r:id="rId10"/>
    <p:sldId id="279" r:id="rId11"/>
    <p:sldId id="280" r:id="rId12"/>
    <p:sldId id="349" r:id="rId13"/>
    <p:sldId id="367" r:id="rId14"/>
    <p:sldId id="390" r:id="rId15"/>
    <p:sldId id="328" r:id="rId16"/>
    <p:sldId id="330" r:id="rId17"/>
    <p:sldId id="329" r:id="rId18"/>
    <p:sldId id="331" r:id="rId19"/>
    <p:sldId id="332" r:id="rId20"/>
    <p:sldId id="391" r:id="rId21"/>
    <p:sldId id="284" r:id="rId22"/>
    <p:sldId id="350" r:id="rId23"/>
    <p:sldId id="351" r:id="rId24"/>
    <p:sldId id="311" r:id="rId25"/>
    <p:sldId id="312" r:id="rId26"/>
    <p:sldId id="387" r:id="rId27"/>
    <p:sldId id="360" r:id="rId28"/>
    <p:sldId id="382" r:id="rId29"/>
    <p:sldId id="260" r:id="rId30"/>
    <p:sldId id="373" r:id="rId31"/>
    <p:sldId id="374" r:id="rId32"/>
    <p:sldId id="385" r:id="rId33"/>
    <p:sldId id="341" r:id="rId34"/>
    <p:sldId id="348" r:id="rId35"/>
    <p:sldId id="291" r:id="rId36"/>
    <p:sldId id="292" r:id="rId37"/>
    <p:sldId id="335" r:id="rId38"/>
    <p:sldId id="336" r:id="rId39"/>
    <p:sldId id="337" r:id="rId40"/>
    <p:sldId id="338" r:id="rId41"/>
    <p:sldId id="392" r:id="rId42"/>
    <p:sldId id="352" r:id="rId43"/>
    <p:sldId id="353" r:id="rId44"/>
    <p:sldId id="323" r:id="rId45"/>
    <p:sldId id="319" r:id="rId46"/>
    <p:sldId id="393" r:id="rId47"/>
    <p:sldId id="378" r:id="rId48"/>
    <p:sldId id="379" r:id="rId49"/>
    <p:sldId id="343" r:id="rId50"/>
    <p:sldId id="344" r:id="rId51"/>
    <p:sldId id="346" r:id="rId52"/>
    <p:sldId id="347" r:id="rId53"/>
    <p:sldId id="354" r:id="rId54"/>
    <p:sldId id="366" r:id="rId55"/>
    <p:sldId id="395" r:id="rId56"/>
    <p:sldId id="394" r:id="rId57"/>
    <p:sldId id="371" r:id="rId58"/>
    <p:sldId id="368" r:id="rId59"/>
    <p:sldId id="388" r:id="rId60"/>
    <p:sldId id="356" r:id="rId61"/>
    <p:sldId id="357" r:id="rId62"/>
    <p:sldId id="358" r:id="rId63"/>
    <p:sldId id="359" r:id="rId64"/>
    <p:sldId id="361" r:id="rId65"/>
    <p:sldId id="362" r:id="rId66"/>
    <p:sldId id="375" r:id="rId67"/>
    <p:sldId id="376" r:id="rId68"/>
    <p:sldId id="377" r:id="rId69"/>
    <p:sldId id="386" r:id="rId70"/>
    <p:sldId id="370" r:id="rId71"/>
    <p:sldId id="363" r:id="rId72"/>
    <p:sldId id="364" r:id="rId73"/>
    <p:sldId id="365" r:id="rId74"/>
    <p:sldId id="380" r:id="rId75"/>
    <p:sldId id="38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75B3"/>
    <a:srgbClr val="D661DD"/>
    <a:srgbClr val="77377E"/>
    <a:srgbClr val="53893E"/>
    <a:srgbClr val="6AAD50"/>
    <a:srgbClr val="528FC7"/>
    <a:srgbClr val="763A7D"/>
    <a:srgbClr val="2B5999"/>
    <a:srgbClr val="397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9"/>
    <p:restoredTop sz="94824"/>
  </p:normalViewPr>
  <p:slideViewPr>
    <p:cSldViewPr snapToGrid="0" snapToObjects="1">
      <p:cViewPr>
        <p:scale>
          <a:sx n="110" d="100"/>
          <a:sy n="110" d="100"/>
        </p:scale>
        <p:origin x="292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929177641205736"/>
          <c:w val="0.427218745837863"/>
          <c:h val="0.814164471758853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76582320909603"/>
          <c:y val="0.191164651853853"/>
          <c:w val="0.501562970201534"/>
          <c:h val="0.6534082978771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验证集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验证集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2338.0</c:v>
                </c:pt>
                <c:pt idx="1">
                  <c:v>142.0</c:v>
                </c:pt>
                <c:pt idx="2">
                  <c:v>125.0</c:v>
                </c:pt>
                <c:pt idx="3">
                  <c:v>150.0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556517799845903"/>
          <c:y val="0.0786227234866393"/>
          <c:w val="0.434719821533462"/>
          <c:h val="0.828459512392787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explosion val="1"/>
          <c:dPt>
            <c:idx val="0"/>
            <c:bubble3D val="0"/>
            <c:explosion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工作表1!$A$2:$A$3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473.0</c:v>
                </c:pt>
                <c:pt idx="1">
                  <c:v>311.0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95335010148601"/>
          <c:y val="0.284082415974426"/>
          <c:w val="0.250276934398959"/>
          <c:h val="0.45327772900204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工作表1!$A$2:$A$4</c:f>
              <c:strCache>
                <c:ptCount val="2"/>
                <c:pt idx="0">
                  <c:v>没有反讽</c:v>
                </c:pt>
                <c:pt idx="1">
                  <c:v>带有反讽</c:v>
                </c:pt>
              </c:strCache>
            </c:strRef>
          </c:cat>
          <c:val>
            <c:numRef>
              <c:f>工作表1!$B$2:$B$4</c:f>
              <c:numCache>
                <c:formatCode>General</c:formatCode>
                <c:ptCount val="3"/>
                <c:pt idx="0">
                  <c:v>1923.0</c:v>
                </c:pt>
                <c:pt idx="1">
                  <c:v>1911.0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kumimoji="1" lang="zh-CN" altLang="en-US" sz="1400" dirty="0" smtClean="0">
                <a:effectLst/>
              </a:rPr>
              <a:t>训练数据</a:t>
            </a:r>
            <a:endParaRPr lang="zh-CN" altLang="en-US" sz="1600" dirty="0">
              <a:effectLst/>
            </a:endParaRPr>
          </a:p>
        </c:rich>
      </c:tx>
      <c:layout>
        <c:manualLayout>
          <c:xMode val="edge"/>
          <c:yMode val="edge"/>
          <c:x val="0.315635781312731"/>
          <c:y val="0.06912564226974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17286.0</c:v>
                </c:pt>
                <c:pt idx="1">
                  <c:v>4385.0</c:v>
                </c:pt>
                <c:pt idx="2">
                  <c:v>5588.0</c:v>
                </c:pt>
                <c:pt idx="3">
                  <c:v>5656.0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测试数据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c:rich>
      </c:tx>
      <c:layout>
        <c:manualLayout>
          <c:xMode val="edge"/>
          <c:yMode val="edge"/>
          <c:x val="0.262683809129316"/>
          <c:y val="0.064188096393336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0590564348442266"/>
          <c:y val="0.227097174013113"/>
          <c:w val="0.66325777615143"/>
          <c:h val="0.720891028751291"/>
        </c:manualLayout>
      </c:layout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4677.0</c:v>
                </c:pt>
                <c:pt idx="1">
                  <c:v>284.0</c:v>
                </c:pt>
                <c:pt idx="2">
                  <c:v>250.0</c:v>
                </c:pt>
                <c:pt idx="3">
                  <c:v>298.0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36636698747352"/>
          <c:y val="0.321171030368629"/>
          <c:w val="0.223172156840441"/>
          <c:h val="0.54075846925191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测试集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测试集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473.0</c:v>
                </c:pt>
                <c:pt idx="1">
                  <c:v>164.0</c:v>
                </c:pt>
                <c:pt idx="2">
                  <c:v>85.0</c:v>
                </c:pt>
                <c:pt idx="3">
                  <c:v>62.0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没有反讽</c:v>
                </c:pt>
                <c:pt idx="1">
                  <c:v>基于相反语义的言语反讽</c:v>
                </c:pt>
                <c:pt idx="2">
                  <c:v>情景反讽</c:v>
                </c:pt>
                <c:pt idx="3">
                  <c:v>其他反讽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1923.0</c:v>
                </c:pt>
                <c:pt idx="1">
                  <c:v>1390.0</c:v>
                </c:pt>
                <c:pt idx="2">
                  <c:v>316.0</c:v>
                </c:pt>
                <c:pt idx="3">
                  <c:v>205.0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pP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训练集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训练集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工作表1!$A$2:$A$5</c:f>
              <c:strCache>
                <c:ptCount val="4"/>
                <c:pt idx="0">
                  <c:v>其他</c:v>
                </c:pt>
                <c:pt idx="1">
                  <c:v>开心</c:v>
                </c:pt>
                <c:pt idx="2">
                  <c:v>悲伤</c:v>
                </c:pt>
                <c:pt idx="3">
                  <c:v>愤怒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14948.0</c:v>
                </c:pt>
                <c:pt idx="1">
                  <c:v>4243.0</c:v>
                </c:pt>
                <c:pt idx="2">
                  <c:v>5463.0</c:v>
                </c:pt>
                <c:pt idx="3">
                  <c:v>5506.0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9C119-6DD9-FA45-8702-93FF2CEC39F0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001E5-3C4B-084C-9566-860A94C6C7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391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12sec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8774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721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0335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7572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027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009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0703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0387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132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3375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400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00:12-00:46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569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415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3937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830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673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9446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41265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243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43395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2018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7237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 smtClean="0"/>
              <a:t>配图</a:t>
            </a:r>
            <a:endParaRPr kumimoji="1" lang="en-US" altLang="zh-TW" dirty="0" smtClean="0"/>
          </a:p>
          <a:p>
            <a:r>
              <a:rPr kumimoji="1" lang="en-US" altLang="zh-TW" dirty="0" smtClean="0"/>
              <a:t>*</a:t>
            </a:r>
            <a:r>
              <a:rPr kumimoji="1" lang="zh-TW" altLang="en-US" dirty="0" smtClean="0"/>
              <a:t>在線平台</a:t>
            </a:r>
            <a:endParaRPr kumimoji="1" lang="en-US" altLang="zh-TW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1:34</a:t>
            </a:r>
            <a:r>
              <a:rPr kumimoji="1" lang="en-US" altLang="zh-CN" baseline="0" dirty="0" smtClean="0"/>
              <a:t> - 00:46 = 48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2727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38965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17772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0244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9753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2759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9160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0610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4738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7682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2:33-1:46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40643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8474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16914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8763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745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596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3041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3641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77832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4657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5162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2:54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693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5979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1716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33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617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10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4:00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7378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2:00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E001E5-3C4B-084C-9566-860A94C6C75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0350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0746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0986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991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5769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596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37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6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2530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944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5758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6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7812E-D1CE-484D-8026-FCEEC4262656}" type="datetimeFigureOut">
              <a:rPr kumimoji="1" lang="zh-CN" altLang="en-US" smtClean="0"/>
              <a:t>2019/5/29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28189F-F864-C748-B8FA-7BFD2577942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214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00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chart" Target="../charts/chart5.xml"/><Relationship Id="rId5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openxmlformats.org/officeDocument/2006/relationships/image" Target="../media/image130.png"/><Relationship Id="rId5" Type="http://schemas.openxmlformats.org/officeDocument/2006/relationships/image" Target="../media/image140.png"/><Relationship Id="rId6" Type="http://schemas.openxmlformats.org/officeDocument/2006/relationships/image" Target="../media/image150.png"/><Relationship Id="rId7" Type="http://schemas.openxmlformats.org/officeDocument/2006/relationships/image" Target="../media/image160.png"/><Relationship Id="rId8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4" Type="http://schemas.openxmlformats.org/officeDocument/2006/relationships/chart" Target="../charts/chart8.xml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4" Type="http://schemas.openxmlformats.org/officeDocument/2006/relationships/chart" Target="../charts/chart11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617969"/>
            <a:ext cx="12192000" cy="320765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8599210" y="5440828"/>
            <a:ext cx="1114980" cy="99583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78476" y="1966195"/>
            <a:ext cx="113553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面向社交文本的情感识别研究</a:t>
            </a:r>
            <a:endParaRPr lang="zh-CN" altLang="en-US" sz="6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00116" y="3221798"/>
            <a:ext cx="371202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硕士论文答辩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接连接符 4"/>
          <p:cNvCxnSpPr/>
          <p:nvPr/>
        </p:nvCxnSpPr>
        <p:spPr>
          <a:xfrm>
            <a:off x="1928813" y="3421853"/>
            <a:ext cx="3372392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94858" y="3918525"/>
            <a:ext cx="740228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：梁锡豪</a:t>
            </a:r>
            <a:r>
              <a:rPr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      </a:t>
            </a:r>
            <a:r>
              <a:rPr lang="zh-CN" altLang="en-US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导师：徐明星  副教授</a:t>
            </a:r>
            <a:endParaRPr lang="zh-CN" altLang="en-US" sz="20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等腰三角形 11"/>
          <p:cNvSpPr/>
          <p:nvPr/>
        </p:nvSpPr>
        <p:spPr>
          <a:xfrm flipV="1">
            <a:off x="8977053" y="4821550"/>
            <a:ext cx="359294" cy="206608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1" name="直接连接符 52"/>
          <p:cNvCxnSpPr/>
          <p:nvPr/>
        </p:nvCxnSpPr>
        <p:spPr>
          <a:xfrm>
            <a:off x="7014258" y="3421853"/>
            <a:ext cx="3258455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s://timgsa.baidu.com/timg?image&amp;quality=80&amp;size=b9999_10000&amp;sec=1558942161574&amp;di=e20e85abae86de0163d0c82d2dccda67&amp;imgtype=0&amp;src=http%3A%2F%2Fs11.sinaimg.cn%2Fmw690%2F004ljCShzy7n1QNledQ3a%2669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76" y="134092"/>
            <a:ext cx="3391786" cy="1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5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83608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直接影响机器学习算法的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倾向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难以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满足应用场景下特定的</a:t>
            </a:r>
            <a:r>
              <a:rPr kumimoji="1" lang="zh-CN" altLang="en-US" sz="20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要求</a:t>
            </a:r>
            <a:endParaRPr kumimoji="1" lang="en-US" altLang="zh-CN" sz="20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算法建模中引入上下文信息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不同场景下有不同类型的上下文，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对识别目标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起着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的作用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如何在算法建模中引入上下文信息始终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没有通用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的方法</a:t>
            </a:r>
            <a:endParaRPr kumimoji="1" lang="zh-CN" altLang="en-US" sz="8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现有问题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918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研究框架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65" name="组 64"/>
          <p:cNvGrpSpPr/>
          <p:nvPr/>
        </p:nvGrpSpPr>
        <p:grpSpPr>
          <a:xfrm>
            <a:off x="507321" y="1239284"/>
            <a:ext cx="11222942" cy="4668850"/>
            <a:chOff x="0" y="1988584"/>
            <a:chExt cx="11222942" cy="4668850"/>
          </a:xfrm>
        </p:grpSpPr>
        <p:sp>
          <p:nvSpPr>
            <p:cNvPr id="13" name="罐形 12"/>
            <p:cNvSpPr/>
            <p:nvPr/>
          </p:nvSpPr>
          <p:spPr>
            <a:xfrm>
              <a:off x="2478070" y="4080221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111062" y="4199841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数据预处理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725774" y="4203608"/>
              <a:ext cx="376385" cy="17145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特征提取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6" name="罐形 15"/>
            <p:cNvSpPr/>
            <p:nvPr/>
          </p:nvSpPr>
          <p:spPr>
            <a:xfrm>
              <a:off x="0" y="4756838"/>
              <a:ext cx="894170" cy="60804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数据集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7" name="罐形 16"/>
            <p:cNvSpPr/>
            <p:nvPr/>
          </p:nvSpPr>
          <p:spPr>
            <a:xfrm>
              <a:off x="2484319" y="5557203"/>
              <a:ext cx="102151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测试数据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8" name="罐形 17"/>
            <p:cNvSpPr/>
            <p:nvPr/>
          </p:nvSpPr>
          <p:spPr>
            <a:xfrm>
              <a:off x="4637713" y="3046014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训练集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19" name="罐形 18"/>
            <p:cNvSpPr/>
            <p:nvPr/>
          </p:nvSpPr>
          <p:spPr>
            <a:xfrm>
              <a:off x="4637713" y="3907062"/>
              <a:ext cx="935027" cy="54610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验证集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948651" y="2973866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参数调整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948651" y="383909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参数选择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2" name="罐形 21"/>
            <p:cNvSpPr/>
            <p:nvPr/>
          </p:nvSpPr>
          <p:spPr>
            <a:xfrm>
              <a:off x="7125706" y="5221042"/>
              <a:ext cx="661359" cy="532060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输入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3" name="罐形 22"/>
            <p:cNvSpPr/>
            <p:nvPr/>
          </p:nvSpPr>
          <p:spPr>
            <a:xfrm>
              <a:off x="7125708" y="592416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真实标签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9014164" y="2425631"/>
              <a:ext cx="376385" cy="2229203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融合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5" name="罐形 24"/>
            <p:cNvSpPr/>
            <p:nvPr/>
          </p:nvSpPr>
          <p:spPr>
            <a:xfrm>
              <a:off x="9964762" y="3173788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8049928" y="5107000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9505086" y="5849569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性能评测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0379298" y="5864954"/>
              <a:ext cx="729655" cy="69039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dirty="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错误分析 </a:t>
              </a:r>
              <a:endParaRPr kumimoji="1" lang="zh-CN" altLang="en-US" sz="16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29" name="直线箭头连接符 28"/>
            <p:cNvCxnSpPr>
              <a:stCxn id="19" idx="4"/>
              <a:endCxn id="17" idx="1"/>
            </p:cNvCxnSpPr>
            <p:nvPr/>
          </p:nvCxnSpPr>
          <p:spPr>
            <a:xfrm flipV="1">
              <a:off x="894170" y="5057091"/>
              <a:ext cx="216892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线箭头连接符 29"/>
            <p:cNvCxnSpPr>
              <a:stCxn id="17" idx="3"/>
              <a:endCxn id="18" idx="1"/>
            </p:cNvCxnSpPr>
            <p:nvPr/>
          </p:nvCxnSpPr>
          <p:spPr>
            <a:xfrm>
              <a:off x="1487447" y="5057091"/>
              <a:ext cx="238327" cy="37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肘形连接符 30"/>
            <p:cNvCxnSpPr>
              <a:stCxn id="18" idx="3"/>
              <a:endCxn id="14" idx="2"/>
            </p:cNvCxnSpPr>
            <p:nvPr/>
          </p:nvCxnSpPr>
          <p:spPr>
            <a:xfrm flipV="1">
              <a:off x="2102159" y="4353271"/>
              <a:ext cx="375911" cy="70758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18" idx="3"/>
              <a:endCxn id="20" idx="2"/>
            </p:cNvCxnSpPr>
            <p:nvPr/>
          </p:nvCxnSpPr>
          <p:spPr>
            <a:xfrm>
              <a:off x="2102159" y="5060858"/>
              <a:ext cx="382160" cy="76939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肘形连接符 32"/>
            <p:cNvCxnSpPr>
              <a:stCxn id="20" idx="4"/>
              <a:endCxn id="25" idx="2"/>
            </p:cNvCxnSpPr>
            <p:nvPr/>
          </p:nvCxnSpPr>
          <p:spPr>
            <a:xfrm flipV="1">
              <a:off x="3505836" y="5487072"/>
              <a:ext cx="3619870" cy="34318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20" idx="4"/>
              <a:endCxn id="26" idx="2"/>
            </p:cNvCxnSpPr>
            <p:nvPr/>
          </p:nvCxnSpPr>
          <p:spPr>
            <a:xfrm>
              <a:off x="3505836" y="5830253"/>
              <a:ext cx="3619872" cy="46054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肘形连接符 34"/>
            <p:cNvCxnSpPr>
              <a:stCxn id="14" idx="4"/>
              <a:endCxn id="22" idx="2"/>
            </p:cNvCxnSpPr>
            <p:nvPr/>
          </p:nvCxnSpPr>
          <p:spPr>
            <a:xfrm flipV="1">
              <a:off x="3499587" y="4180112"/>
              <a:ext cx="1138126" cy="17315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14" idx="4"/>
              <a:endCxn id="21" idx="2"/>
            </p:cNvCxnSpPr>
            <p:nvPr/>
          </p:nvCxnSpPr>
          <p:spPr>
            <a:xfrm flipV="1">
              <a:off x="3499587" y="3319064"/>
              <a:ext cx="1138126" cy="10342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21" idx="4"/>
              <a:endCxn id="23" idx="1"/>
            </p:cNvCxnSpPr>
            <p:nvPr/>
          </p:nvCxnSpPr>
          <p:spPr>
            <a:xfrm>
              <a:off x="5572740" y="3319064"/>
              <a:ext cx="37591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>
              <a:stCxn id="22" idx="4"/>
              <a:endCxn id="24" idx="1"/>
            </p:cNvCxnSpPr>
            <p:nvPr/>
          </p:nvCxnSpPr>
          <p:spPr>
            <a:xfrm>
              <a:off x="5572740" y="4180112"/>
              <a:ext cx="375911" cy="41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圆角矩形 38"/>
            <p:cNvSpPr/>
            <p:nvPr/>
          </p:nvSpPr>
          <p:spPr>
            <a:xfrm>
              <a:off x="4353743" y="2446190"/>
              <a:ext cx="2547477" cy="2208644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69358" y="2512934"/>
              <a:ext cx="18261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机器学习模型训练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984997" y="2028709"/>
              <a:ext cx="14157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集成识别系统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706851" y="1988584"/>
              <a:ext cx="6039579" cy="2953449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3" name="直线箭头连接符 42"/>
            <p:cNvCxnSpPr>
              <a:stCxn id="30" idx="3"/>
              <a:endCxn id="34" idx="2"/>
            </p:cNvCxnSpPr>
            <p:nvPr/>
          </p:nvCxnSpPr>
          <p:spPr>
            <a:xfrm>
              <a:off x="9390549" y="3540233"/>
              <a:ext cx="574213" cy="1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罐形 43"/>
            <p:cNvSpPr/>
            <p:nvPr/>
          </p:nvSpPr>
          <p:spPr>
            <a:xfrm>
              <a:off x="8078370" y="2446190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>
              <a:stCxn id="27" idx="6"/>
              <a:endCxn id="31" idx="2"/>
            </p:cNvCxnSpPr>
            <p:nvPr/>
          </p:nvCxnSpPr>
          <p:spPr>
            <a:xfrm>
              <a:off x="7730769" y="2812827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1" idx="4"/>
            </p:cNvCxnSpPr>
            <p:nvPr/>
          </p:nvCxnSpPr>
          <p:spPr>
            <a:xfrm>
              <a:off x="8751143" y="2812827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7" name="组 46"/>
            <p:cNvGrpSpPr/>
            <p:nvPr/>
          </p:nvGrpSpPr>
          <p:grpSpPr>
            <a:xfrm>
              <a:off x="6908842" y="2332148"/>
              <a:ext cx="821927" cy="961358"/>
              <a:chOff x="7441360" y="1876789"/>
              <a:chExt cx="821927" cy="961358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49" name="直线箭头连接符 48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罐形 49"/>
            <p:cNvSpPr/>
            <p:nvPr/>
          </p:nvSpPr>
          <p:spPr>
            <a:xfrm>
              <a:off x="8083493" y="3893047"/>
              <a:ext cx="672773" cy="733274"/>
            </a:xfrm>
            <a:prstGeom prst="ca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600" smtClean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预测标签</a:t>
              </a:r>
              <a:endParaRPr kumimoji="1" lang="en-US" altLang="zh-CN" sz="1600" dirty="0" smtClean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1" name="直线箭头连接符 50"/>
            <p:cNvCxnSpPr/>
            <p:nvPr/>
          </p:nvCxnSpPr>
          <p:spPr>
            <a:xfrm>
              <a:off x="7735892" y="4259684"/>
              <a:ext cx="3476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/>
            <p:nvPr/>
          </p:nvCxnSpPr>
          <p:spPr>
            <a:xfrm>
              <a:off x="8756266" y="4259684"/>
              <a:ext cx="2630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组 52"/>
            <p:cNvGrpSpPr/>
            <p:nvPr/>
          </p:nvGrpSpPr>
          <p:grpSpPr>
            <a:xfrm>
              <a:off x="6913965" y="3779005"/>
              <a:ext cx="821927" cy="961358"/>
              <a:chOff x="7441360" y="1876789"/>
              <a:chExt cx="821927" cy="961358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7704381" y="1876789"/>
                <a:ext cx="558906" cy="961358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600" dirty="0" smtClean="0">
                    <a:solidFill>
                      <a:schemeClr val="tx1"/>
                    </a:solidFill>
                    <a:latin typeface="SimHei" charset="-122"/>
                    <a:ea typeface="SimHei" charset="-122"/>
                    <a:cs typeface="SimHei" charset="-122"/>
                  </a:rPr>
                  <a:t>分类器</a:t>
                </a:r>
                <a:endParaRPr kumimoji="1" lang="zh-CN" altLang="en-US" sz="16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endParaRPr>
              </a:p>
            </p:txBody>
          </p:sp>
          <p:cxnSp>
            <p:nvCxnSpPr>
              <p:cNvPr id="55" name="直线箭头连接符 54"/>
              <p:cNvCxnSpPr/>
              <p:nvPr/>
            </p:nvCxnSpPr>
            <p:spPr>
              <a:xfrm>
                <a:off x="7441360" y="2357468"/>
                <a:ext cx="26302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直线箭头连接符 55"/>
            <p:cNvCxnSpPr>
              <a:stCxn id="23" idx="2"/>
              <a:endCxn id="24" idx="0"/>
            </p:cNvCxnSpPr>
            <p:nvPr/>
          </p:nvCxnSpPr>
          <p:spPr>
            <a:xfrm>
              <a:off x="6313479" y="3664263"/>
              <a:ext cx="0" cy="17483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7300791" y="3417449"/>
              <a:ext cx="430887" cy="29751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kumimoji="1" lang="mr-IN" altLang="zh-CN" sz="1600" dirty="0" smtClean="0">
                  <a:latin typeface="SimHei" charset="-122"/>
                  <a:ea typeface="SimHei" charset="-122"/>
                  <a:cs typeface="SimHei" charset="-122"/>
                </a:rPr>
                <a:t>…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58" name="直线箭头连接符 57"/>
            <p:cNvCxnSpPr>
              <a:stCxn id="25" idx="1"/>
            </p:cNvCxnSpPr>
            <p:nvPr/>
          </p:nvCxnSpPr>
          <p:spPr>
            <a:xfrm flipV="1">
              <a:off x="7456386" y="4740363"/>
              <a:ext cx="53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9379356" y="5378509"/>
              <a:ext cx="1843586" cy="1278925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9818076" y="53998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600" dirty="0" smtClean="0">
                  <a:latin typeface="SimHei" charset="-122"/>
                  <a:ea typeface="SimHei" charset="-122"/>
                  <a:cs typeface="SimHei" charset="-122"/>
                </a:rPr>
                <a:t>系统评测</a:t>
              </a:r>
              <a:endParaRPr kumimoji="1" lang="zh-CN" altLang="en-US" sz="16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61" name="直线箭头连接符 60"/>
            <p:cNvCxnSpPr>
              <a:stCxn id="34" idx="3"/>
            </p:cNvCxnSpPr>
            <p:nvPr/>
          </p:nvCxnSpPr>
          <p:spPr>
            <a:xfrm>
              <a:off x="10301149" y="3907062"/>
              <a:ext cx="0" cy="14714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endCxn id="35" idx="0"/>
            </p:cNvCxnSpPr>
            <p:nvPr/>
          </p:nvCxnSpPr>
          <p:spPr>
            <a:xfrm flipH="1">
              <a:off x="8414756" y="4626321"/>
              <a:ext cx="5124" cy="4806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肘形连接符 62"/>
            <p:cNvCxnSpPr>
              <a:stCxn id="26" idx="4"/>
              <a:endCxn id="35" idx="2"/>
            </p:cNvCxnSpPr>
            <p:nvPr/>
          </p:nvCxnSpPr>
          <p:spPr>
            <a:xfrm flipV="1">
              <a:off x="7798481" y="5797397"/>
              <a:ext cx="616275" cy="49340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肘形连接符 63"/>
            <p:cNvCxnSpPr>
              <a:stCxn id="26" idx="4"/>
            </p:cNvCxnSpPr>
            <p:nvPr/>
          </p:nvCxnSpPr>
          <p:spPr>
            <a:xfrm flipV="1">
              <a:off x="7798481" y="6017972"/>
              <a:ext cx="1580875" cy="2728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087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基于多分类器分层的微博反讽识别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78597" y="3594282"/>
            <a:ext cx="3034805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多分类问题中的数据不均匀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2656" y="1251467"/>
            <a:ext cx="6852516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判断一条微博是否带有反讽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判断一条微博的反讽属于以下哪一种</a:t>
            </a:r>
            <a:endParaRPr kumimoji="1" lang="zh-CN" altLang="en-US" sz="5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147792"/>
              </p:ext>
            </p:extLst>
          </p:nvPr>
        </p:nvGraphicFramePr>
        <p:xfrm>
          <a:off x="1380789" y="2445367"/>
          <a:ext cx="5669676" cy="963927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31545"/>
                <a:gridCol w="4638131"/>
              </a:tblGrid>
              <a:tr h="321309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21309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just love when you test my patience!! #not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323966"/>
              </p:ext>
            </p:extLst>
          </p:nvPr>
        </p:nvGraphicFramePr>
        <p:xfrm>
          <a:off x="1380789" y="4022608"/>
          <a:ext cx="5669676" cy="19696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12281"/>
                <a:gridCol w="4657395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4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1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1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1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4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4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 5"/>
          <p:cNvGrpSpPr/>
          <p:nvPr/>
        </p:nvGrpSpPr>
        <p:grpSpPr>
          <a:xfrm>
            <a:off x="7128598" y="4177001"/>
            <a:ext cx="4906007" cy="1960932"/>
            <a:chOff x="7087517" y="4168286"/>
            <a:chExt cx="4906007" cy="1960932"/>
          </a:xfrm>
        </p:grpSpPr>
        <p:graphicFrame>
          <p:nvGraphicFramePr>
            <p:cNvPr id="17" name="图表 16"/>
            <p:cNvGraphicFramePr/>
            <p:nvPr>
              <p:extLst>
                <p:ext uri="{D42A27DB-BD31-4B8C-83A1-F6EECF244321}">
                  <p14:modId xmlns:p14="http://schemas.microsoft.com/office/powerpoint/2010/main" val="849793078"/>
                </p:ext>
              </p:extLst>
            </p:nvPr>
          </p:nvGraphicFramePr>
          <p:xfrm>
            <a:off x="8607343" y="4352378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20" name="图表 19"/>
            <p:cNvGraphicFramePr/>
            <p:nvPr>
              <p:extLst>
                <p:ext uri="{D42A27DB-BD31-4B8C-83A1-F6EECF244321}">
                  <p14:modId xmlns:p14="http://schemas.microsoft.com/office/powerpoint/2010/main" val="1706009396"/>
                </p:ext>
              </p:extLst>
            </p:nvPr>
          </p:nvGraphicFramePr>
          <p:xfrm>
            <a:off x="7087517" y="4339145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4" name="文本框 3"/>
            <p:cNvSpPr txBox="1"/>
            <p:nvPr/>
          </p:nvSpPr>
          <p:spPr>
            <a:xfrm>
              <a:off x="7525214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/>
                <a:t>训练数据</a:t>
              </a:r>
              <a:endParaRPr kumimoji="1" lang="zh-CN" altLang="en-US" sz="1400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70588" y="41682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/>
                <a:t>测试数据</a:t>
              </a:r>
            </a:p>
          </p:txBody>
        </p:sp>
      </p:grpSp>
      <p:grpSp>
        <p:nvGrpSpPr>
          <p:cNvPr id="5" name="组 4"/>
          <p:cNvGrpSpPr/>
          <p:nvPr/>
        </p:nvGrpSpPr>
        <p:grpSpPr>
          <a:xfrm>
            <a:off x="7128598" y="1747325"/>
            <a:ext cx="4906007" cy="1960136"/>
            <a:chOff x="7087517" y="1772836"/>
            <a:chExt cx="4906007" cy="1960136"/>
          </a:xfrm>
        </p:grpSpPr>
        <p:graphicFrame>
          <p:nvGraphicFramePr>
            <p:cNvPr id="22" name="图表 21"/>
            <p:cNvGraphicFramePr/>
            <p:nvPr>
              <p:extLst>
                <p:ext uri="{D42A27DB-BD31-4B8C-83A1-F6EECF244321}">
                  <p14:modId xmlns:p14="http://schemas.microsoft.com/office/powerpoint/2010/main" val="80506393"/>
                </p:ext>
              </p:extLst>
            </p:nvPr>
          </p:nvGraphicFramePr>
          <p:xfrm>
            <a:off x="8607343" y="1956132"/>
            <a:ext cx="3386181" cy="177684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23" name="图表 22"/>
            <p:cNvGraphicFramePr/>
            <p:nvPr>
              <p:extLst>
                <p:ext uri="{D42A27DB-BD31-4B8C-83A1-F6EECF244321}">
                  <p14:modId xmlns:p14="http://schemas.microsoft.com/office/powerpoint/2010/main" val="1462852689"/>
                </p:ext>
              </p:extLst>
            </p:nvPr>
          </p:nvGraphicFramePr>
          <p:xfrm>
            <a:off x="7087517" y="1942899"/>
            <a:ext cx="1778206" cy="177899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24" name="文本框 23"/>
            <p:cNvSpPr txBox="1"/>
            <p:nvPr/>
          </p:nvSpPr>
          <p:spPr>
            <a:xfrm>
              <a:off x="7525214" y="178346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训练数据</a:t>
              </a:r>
              <a:endParaRPr kumimoji="1" lang="zh-CN" altLang="en-US" sz="1400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82610" y="177283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400" dirty="0" smtClean="0"/>
                <a:t>测试数据</a:t>
              </a:r>
              <a:endParaRPr kumimoji="1"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623617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</a:t>
            </a:r>
            <a:r>
              <a:rPr lang="zh-TW" altLang="en-US" sz="2600" dirty="0" smtClean="0"/>
              <a:t>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</a:t>
            </a:r>
            <a:r>
              <a:rPr lang="zh-CN" altLang="en-US" sz="2600" dirty="0" smtClean="0"/>
              <a:t>方法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r>
                      <a:rPr kumimoji="1" lang="en-US" altLang="zh-CN" sz="1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</m:oMath>
                </a14:m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3774488" y="3584914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028856" y="4077479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2401918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</a:p>
        </p:txBody>
      </p:sp>
      <p:sp>
        <p:nvSpPr>
          <p:cNvPr id="97" name="椭圆 96"/>
          <p:cNvSpPr/>
          <p:nvPr/>
        </p:nvSpPr>
        <p:spPr>
          <a:xfrm>
            <a:off x="4444296" y="4927496"/>
            <a:ext cx="1285598" cy="4544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endParaRPr kumimoji="1" lang="zh-CN" altLang="en-US" sz="12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98" name="直线箭头连接符 97"/>
          <p:cNvCxnSpPr>
            <a:stCxn id="99" idx="2"/>
            <a:endCxn id="100" idx="0"/>
          </p:cNvCxnSpPr>
          <p:nvPr/>
        </p:nvCxnSpPr>
        <p:spPr>
          <a:xfrm>
            <a:off x="4043840" y="3889841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箭头连接符 98"/>
          <p:cNvCxnSpPr>
            <a:stCxn id="100" idx="2"/>
          </p:cNvCxnSpPr>
          <p:nvPr/>
        </p:nvCxnSpPr>
        <p:spPr>
          <a:xfrm flipH="1">
            <a:off x="3044717" y="4493110"/>
            <a:ext cx="1001628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/>
          <p:cNvCxnSpPr>
            <a:stCxn id="100" idx="2"/>
          </p:cNvCxnSpPr>
          <p:nvPr/>
        </p:nvCxnSpPr>
        <p:spPr>
          <a:xfrm>
            <a:off x="4046345" y="4493110"/>
            <a:ext cx="1040750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形状 1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2294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6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30000"/>
              </a:lnSpc>
              <a:buFont typeface="+mj-lt"/>
              <a:buAutoNum type="arabicPeriod"/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82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4343601" y="3589388"/>
            <a:ext cx="538704" cy="304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微博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四分类反讽识别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10" name="椭圆 9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</a:p>
          </p:txBody>
        </p:sp>
        <p:sp>
          <p:nvSpPr>
            <p:cNvPr id="13" name="椭圆 12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基于相反语义的反讽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</a:p>
          </p:txBody>
        </p:sp>
        <p:sp>
          <p:nvSpPr>
            <p:cNvPr id="17" name="椭圆 16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</a:p>
          </p:txBody>
        </p:sp>
      </p:grpSp>
      <p:cxnSp>
        <p:nvCxnSpPr>
          <p:cNvPr id="18" name="直线箭头连接符 17"/>
          <p:cNvCxnSpPr>
            <a:stCxn id="7" idx="2"/>
            <a:endCxn id="8" idx="0"/>
          </p:cNvCxnSpPr>
          <p:nvPr/>
        </p:nvCxnSpPr>
        <p:spPr>
          <a:xfrm>
            <a:off x="4612953" y="3894315"/>
            <a:ext cx="2505" cy="187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线箭头连接符 4"/>
          <p:cNvCxnSpPr>
            <a:stCxn id="8" idx="2"/>
            <a:endCxn id="10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>
            <a:stCxn id="8" idx="2"/>
            <a:endCxn id="13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>
            <a:stCxn id="8" idx="2"/>
            <a:endCxn id="16" idx="0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stCxn id="8" idx="2"/>
            <a:endCxn id="17" idx="0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任意形状 9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398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10180507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则修改预测标签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37028" y="3780000"/>
            <a:ext cx="6569521" cy="2228641"/>
            <a:chOff x="837028" y="3661854"/>
            <a:chExt cx="6569521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7" y="5053359"/>
                <a:ext cx="999270" cy="304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线箭头连接符 132"/>
            <p:cNvCxnSpPr>
              <a:stCxn id="115" idx="4"/>
              <a:endCxn id="125" idx="0"/>
            </p:cNvCxnSpPr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线箭头连接符 141"/>
            <p:cNvCxnSpPr>
              <a:stCxn id="125" idx="2"/>
              <a:endCxn id="13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矩形 9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/>
        </p:nvSpPr>
        <p:spPr>
          <a:xfrm>
            <a:off x="7825643" y="3538439"/>
            <a:ext cx="2943957" cy="1757461"/>
          </a:xfrm>
          <a:custGeom>
            <a:avLst/>
            <a:gdLst>
              <a:gd name="connsiteX0" fmla="*/ 86457 w 2943957"/>
              <a:gd name="connsiteY0" fmla="*/ 1655861 h 1757461"/>
              <a:gd name="connsiteX1" fmla="*/ 22957 w 2943957"/>
              <a:gd name="connsiteY1" fmla="*/ 1147861 h 1757461"/>
              <a:gd name="connsiteX2" fmla="*/ 429357 w 2943957"/>
              <a:gd name="connsiteY2" fmla="*/ 728761 h 1757461"/>
              <a:gd name="connsiteX3" fmla="*/ 530957 w 2943957"/>
              <a:gd name="connsiteY3" fmla="*/ 169961 h 1757461"/>
              <a:gd name="connsiteX4" fmla="*/ 988157 w 2943957"/>
              <a:gd name="connsiteY4" fmla="*/ 30261 h 1757461"/>
              <a:gd name="connsiteX5" fmla="*/ 1788257 w 2943957"/>
              <a:gd name="connsiteY5" fmla="*/ 677961 h 1757461"/>
              <a:gd name="connsiteX6" fmla="*/ 2943957 w 2943957"/>
              <a:gd name="connsiteY6" fmla="*/ 1757461 h 1757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43957" h="1757461">
                <a:moveTo>
                  <a:pt x="86457" y="1655861"/>
                </a:moveTo>
                <a:cubicBezTo>
                  <a:pt x="26132" y="1479119"/>
                  <a:pt x="-34193" y="1302378"/>
                  <a:pt x="22957" y="1147861"/>
                </a:cubicBezTo>
                <a:cubicBezTo>
                  <a:pt x="80107" y="993344"/>
                  <a:pt x="344690" y="891744"/>
                  <a:pt x="429357" y="728761"/>
                </a:cubicBezTo>
                <a:cubicBezTo>
                  <a:pt x="514024" y="565778"/>
                  <a:pt x="437824" y="286378"/>
                  <a:pt x="530957" y="169961"/>
                </a:cubicBezTo>
                <a:cubicBezTo>
                  <a:pt x="624090" y="53544"/>
                  <a:pt x="778607" y="-54406"/>
                  <a:pt x="988157" y="30261"/>
                </a:cubicBezTo>
                <a:cubicBezTo>
                  <a:pt x="1197707" y="114928"/>
                  <a:pt x="1462290" y="390094"/>
                  <a:pt x="1788257" y="677961"/>
                </a:cubicBezTo>
                <a:cubicBezTo>
                  <a:pt x="2114224" y="965828"/>
                  <a:pt x="2943957" y="1757461"/>
                  <a:pt x="2943957" y="175746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896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159242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原本的反讽四分类问题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8" idx="4"/>
            </p:cNvCxnSpPr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9" idx="4"/>
              <a:endCxn id="17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6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/>
        </p:nvSpPr>
        <p:spPr>
          <a:xfrm>
            <a:off x="9097399" y="2953572"/>
            <a:ext cx="1529181" cy="1199525"/>
          </a:xfrm>
          <a:custGeom>
            <a:avLst/>
            <a:gdLst>
              <a:gd name="connsiteX0" fmla="*/ 1494401 w 1529181"/>
              <a:gd name="connsiteY0" fmla="*/ 450028 h 1199525"/>
              <a:gd name="connsiteX1" fmla="*/ 1367401 w 1529181"/>
              <a:gd name="connsiteY1" fmla="*/ 221428 h 1199525"/>
              <a:gd name="connsiteX2" fmla="*/ 859401 w 1529181"/>
              <a:gd name="connsiteY2" fmla="*/ 5528 h 1199525"/>
              <a:gd name="connsiteX3" fmla="*/ 211701 w 1529181"/>
              <a:gd name="connsiteY3" fmla="*/ 81728 h 1199525"/>
              <a:gd name="connsiteX4" fmla="*/ 8501 w 1529181"/>
              <a:gd name="connsiteY4" fmla="*/ 272228 h 1199525"/>
              <a:gd name="connsiteX5" fmla="*/ 97401 w 1529181"/>
              <a:gd name="connsiteY5" fmla="*/ 475428 h 1199525"/>
              <a:gd name="connsiteX6" fmla="*/ 618101 w 1529181"/>
              <a:gd name="connsiteY6" fmla="*/ 894528 h 1199525"/>
              <a:gd name="connsiteX7" fmla="*/ 961001 w 1529181"/>
              <a:gd name="connsiteY7" fmla="*/ 1199328 h 1199525"/>
              <a:gd name="connsiteX8" fmla="*/ 1481701 w 1529181"/>
              <a:gd name="connsiteY8" fmla="*/ 932628 h 1199525"/>
              <a:gd name="connsiteX9" fmla="*/ 1494401 w 1529181"/>
              <a:gd name="connsiteY9" fmla="*/ 450028 h 119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81" h="1199525">
                <a:moveTo>
                  <a:pt x="1494401" y="450028"/>
                </a:moveTo>
                <a:cubicBezTo>
                  <a:pt x="1475351" y="331495"/>
                  <a:pt x="1473234" y="295511"/>
                  <a:pt x="1367401" y="221428"/>
                </a:cubicBezTo>
                <a:cubicBezTo>
                  <a:pt x="1261568" y="147345"/>
                  <a:pt x="1052018" y="28811"/>
                  <a:pt x="859401" y="5528"/>
                </a:cubicBezTo>
                <a:cubicBezTo>
                  <a:pt x="666784" y="-17755"/>
                  <a:pt x="353518" y="37278"/>
                  <a:pt x="211701" y="81728"/>
                </a:cubicBezTo>
                <a:cubicBezTo>
                  <a:pt x="69884" y="126178"/>
                  <a:pt x="27551" y="206611"/>
                  <a:pt x="8501" y="272228"/>
                </a:cubicBezTo>
                <a:cubicBezTo>
                  <a:pt x="-10549" y="337845"/>
                  <a:pt x="-4199" y="371711"/>
                  <a:pt x="97401" y="475428"/>
                </a:cubicBezTo>
                <a:cubicBezTo>
                  <a:pt x="199001" y="579145"/>
                  <a:pt x="474168" y="773878"/>
                  <a:pt x="618101" y="894528"/>
                </a:cubicBezTo>
                <a:cubicBezTo>
                  <a:pt x="762034" y="1015178"/>
                  <a:pt x="817068" y="1192978"/>
                  <a:pt x="961001" y="1199328"/>
                </a:cubicBezTo>
                <a:cubicBezTo>
                  <a:pt x="1104934" y="1205678"/>
                  <a:pt x="1394918" y="1057511"/>
                  <a:pt x="1481701" y="932628"/>
                </a:cubicBezTo>
                <a:cubicBezTo>
                  <a:pt x="1568484" y="807745"/>
                  <a:pt x="1513451" y="568561"/>
                  <a:pt x="1494401" y="450028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23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921751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反讽四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问题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kumimoji="1" lang="en-US" altLang="zh-CN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3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椭圆 94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椭圆 96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" name="组 2"/>
          <p:cNvGrpSpPr/>
          <p:nvPr/>
        </p:nvGrpSpPr>
        <p:grpSpPr>
          <a:xfrm>
            <a:off x="840007" y="3780000"/>
            <a:ext cx="6566542" cy="2228641"/>
            <a:chOff x="840007" y="3661854"/>
            <a:chExt cx="6566542" cy="2228641"/>
          </a:xfrm>
        </p:grpSpPr>
        <p:grpSp>
          <p:nvGrpSpPr>
            <p:cNvPr id="112" name="组 11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13" name="组 11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114" name="椭圆 11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116" name="圆角矩形 11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7" name="文本框 116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19" name="椭圆 11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2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25" name="圆角矩形 124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7" name="直线箭头连接符 126"/>
            <p:cNvCxnSpPr>
              <a:stCxn id="119" idx="4"/>
            </p:cNvCxnSpPr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线箭头连接符 128"/>
            <p:cNvCxnSpPr>
              <a:stCxn id="118" idx="4"/>
              <a:endCxn id="16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线箭头连接符 130"/>
            <p:cNvCxnSpPr>
              <a:stCxn id="114" idx="4"/>
            </p:cNvCxnSpPr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线箭头连接符 134"/>
            <p:cNvCxnSpPr>
              <a:endCxn id="10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/>
            <p:cNvCxnSpPr>
              <a:stCxn id="115" idx="4"/>
              <a:endCxn id="13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/>
            <p:cNvCxnSpPr>
              <a:endCxn id="17" idx="0"/>
            </p:cNvCxnSpPr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任意形状 1"/>
          <p:cNvSpPr/>
          <p:nvPr/>
        </p:nvSpPr>
        <p:spPr>
          <a:xfrm>
            <a:off x="8530254" y="3867912"/>
            <a:ext cx="3082626" cy="1399032"/>
          </a:xfrm>
          <a:custGeom>
            <a:avLst/>
            <a:gdLst>
              <a:gd name="connsiteX0" fmla="*/ 3082626 w 3082626"/>
              <a:gd name="connsiteY0" fmla="*/ 0 h 1399032"/>
              <a:gd name="connsiteX1" fmla="*/ 2067642 w 3082626"/>
              <a:gd name="connsiteY1" fmla="*/ 347472 h 1399032"/>
              <a:gd name="connsiteX2" fmla="*/ 705186 w 3082626"/>
              <a:gd name="connsiteY2" fmla="*/ 54864 h 1399032"/>
              <a:gd name="connsiteX3" fmla="*/ 119970 w 3082626"/>
              <a:gd name="connsiteY3" fmla="*/ 128016 h 1399032"/>
              <a:gd name="connsiteX4" fmla="*/ 19386 w 3082626"/>
              <a:gd name="connsiteY4" fmla="*/ 822960 h 1399032"/>
              <a:gd name="connsiteX5" fmla="*/ 385146 w 3082626"/>
              <a:gd name="connsiteY5" fmla="*/ 1399032 h 139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82626" h="1399032">
                <a:moveTo>
                  <a:pt x="3082626" y="0"/>
                </a:moveTo>
                <a:cubicBezTo>
                  <a:pt x="2773254" y="169164"/>
                  <a:pt x="2463882" y="338328"/>
                  <a:pt x="2067642" y="347472"/>
                </a:cubicBezTo>
                <a:cubicBezTo>
                  <a:pt x="1671402" y="356616"/>
                  <a:pt x="1029798" y="91440"/>
                  <a:pt x="705186" y="54864"/>
                </a:cubicBezTo>
                <a:cubicBezTo>
                  <a:pt x="380574" y="18288"/>
                  <a:pt x="234270" y="0"/>
                  <a:pt x="119970" y="128016"/>
                </a:cubicBezTo>
                <a:cubicBezTo>
                  <a:pt x="5670" y="256032"/>
                  <a:pt x="-24810" y="611124"/>
                  <a:pt x="19386" y="822960"/>
                </a:cubicBezTo>
                <a:cubicBezTo>
                  <a:pt x="63582" y="1034796"/>
                  <a:pt x="276942" y="1278636"/>
                  <a:pt x="385146" y="13990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022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92052" y="1232694"/>
            <a:ext cx="2232837" cy="752473"/>
          </a:xfrm>
          <a:prstGeom prst="rect">
            <a:avLst/>
          </a:prstGeom>
          <a:noFill/>
          <a:ln w="19050">
            <a:solidFill>
              <a:srgbClr val="77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92052" y="1476549"/>
            <a:ext cx="22328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cs typeface="Arial" pitchFamily="34" charset="0"/>
              </a:rPr>
              <a:t>CONTENTS</a:t>
            </a:r>
            <a:endParaRPr lang="zh-CN" altLang="en-US" sz="2800" dirty="0">
              <a:solidFill>
                <a:schemeClr val="tx1">
                  <a:lumMod val="60000"/>
                  <a:lumOff val="40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  <a:cs typeface="Arial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5316" y="1181111"/>
            <a:ext cx="766308" cy="203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7525316" y="853175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434" y="0"/>
            <a:ext cx="3937434" cy="6858000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32"/>
          <p:cNvSpPr/>
          <p:nvPr/>
        </p:nvSpPr>
        <p:spPr>
          <a:xfrm rot="5400000" flipH="1">
            <a:off x="3850221" y="1469709"/>
            <a:ext cx="295275" cy="137150"/>
          </a:xfrm>
          <a:prstGeom prst="triangle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45" name="组 144"/>
          <p:cNvGrpSpPr/>
          <p:nvPr/>
        </p:nvGrpSpPr>
        <p:grpSpPr>
          <a:xfrm>
            <a:off x="5180568" y="2399411"/>
            <a:ext cx="1781734" cy="461665"/>
            <a:chOff x="4790268" y="2275499"/>
            <a:chExt cx="1781734" cy="461665"/>
          </a:xfrm>
        </p:grpSpPr>
        <p:sp>
          <p:nvSpPr>
            <p:cNvPr id="10" name="文本框 9"/>
            <p:cNvSpPr txBox="1"/>
            <p:nvPr/>
          </p:nvSpPr>
          <p:spPr>
            <a:xfrm>
              <a:off x="5080254" y="227549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研究背景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Freeform 9"/>
            <p:cNvSpPr/>
            <p:nvPr/>
          </p:nvSpPr>
          <p:spPr bwMode="auto">
            <a:xfrm>
              <a:off x="4790268" y="2357719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4" name="组 143"/>
          <p:cNvGrpSpPr/>
          <p:nvPr/>
        </p:nvGrpSpPr>
        <p:grpSpPr>
          <a:xfrm>
            <a:off x="5180568" y="2941055"/>
            <a:ext cx="1781734" cy="461665"/>
            <a:chOff x="4772109" y="2737164"/>
            <a:chExt cx="1781734" cy="461665"/>
          </a:xfrm>
        </p:grpSpPr>
        <p:sp>
          <p:nvSpPr>
            <p:cNvPr id="12" name="文本框 11"/>
            <p:cNvSpPr txBox="1"/>
            <p:nvPr/>
          </p:nvSpPr>
          <p:spPr>
            <a:xfrm>
              <a:off x="5062095" y="273716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问题定义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4772109" y="282051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3" name="组 142"/>
          <p:cNvGrpSpPr/>
          <p:nvPr/>
        </p:nvGrpSpPr>
        <p:grpSpPr>
          <a:xfrm>
            <a:off x="5180568" y="3482699"/>
            <a:ext cx="1781734" cy="461665"/>
            <a:chOff x="4772109" y="3198829"/>
            <a:chExt cx="1781734" cy="461665"/>
          </a:xfrm>
        </p:grpSpPr>
        <p:sp>
          <p:nvSpPr>
            <p:cNvPr id="14" name="文本框 13"/>
            <p:cNvSpPr txBox="1"/>
            <p:nvPr/>
          </p:nvSpPr>
          <p:spPr>
            <a:xfrm>
              <a:off x="5062095" y="3198829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研究现状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Freeform 9"/>
            <p:cNvSpPr/>
            <p:nvPr/>
          </p:nvSpPr>
          <p:spPr bwMode="auto">
            <a:xfrm>
              <a:off x="4772109" y="3276888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2" name="组 141"/>
          <p:cNvGrpSpPr/>
          <p:nvPr/>
        </p:nvGrpSpPr>
        <p:grpSpPr>
          <a:xfrm>
            <a:off x="5180568" y="4042694"/>
            <a:ext cx="1781734" cy="461665"/>
            <a:chOff x="4771114" y="3660494"/>
            <a:chExt cx="1781734" cy="461665"/>
          </a:xfrm>
        </p:grpSpPr>
        <p:sp>
          <p:nvSpPr>
            <p:cNvPr id="131" name="文本框 130"/>
            <p:cNvSpPr txBox="1"/>
            <p:nvPr/>
          </p:nvSpPr>
          <p:spPr>
            <a:xfrm>
              <a:off x="5061100" y="3660494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研究框架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4" name="Freeform 9"/>
            <p:cNvSpPr/>
            <p:nvPr/>
          </p:nvSpPr>
          <p:spPr bwMode="auto">
            <a:xfrm>
              <a:off x="4771114" y="3742714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1" name="组 140"/>
          <p:cNvGrpSpPr/>
          <p:nvPr/>
        </p:nvGrpSpPr>
        <p:grpSpPr>
          <a:xfrm>
            <a:off x="5180568" y="4599832"/>
            <a:ext cx="5173066" cy="461665"/>
            <a:chOff x="4771114" y="4202958"/>
            <a:chExt cx="5173066" cy="461665"/>
          </a:xfrm>
        </p:grpSpPr>
        <p:sp>
          <p:nvSpPr>
            <p:cNvPr id="132" name="文本框 131"/>
            <p:cNvSpPr txBox="1"/>
            <p:nvPr/>
          </p:nvSpPr>
          <p:spPr>
            <a:xfrm>
              <a:off x="5080254" y="4202958"/>
              <a:ext cx="48639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基于多分类器分层的微博反讽识别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5" name="Freeform 9"/>
            <p:cNvSpPr/>
            <p:nvPr/>
          </p:nvSpPr>
          <p:spPr bwMode="auto">
            <a:xfrm>
              <a:off x="4771114" y="4272435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40" name="组 139"/>
          <p:cNvGrpSpPr/>
          <p:nvPr/>
        </p:nvGrpSpPr>
        <p:grpSpPr>
          <a:xfrm>
            <a:off x="5180568" y="5141476"/>
            <a:ext cx="5925422" cy="461665"/>
            <a:chOff x="4771114" y="4664916"/>
            <a:chExt cx="5925422" cy="461665"/>
          </a:xfrm>
        </p:grpSpPr>
        <p:sp>
          <p:nvSpPr>
            <p:cNvPr id="133" name="文本框 132"/>
            <p:cNvSpPr txBox="1"/>
            <p:nvPr/>
          </p:nvSpPr>
          <p:spPr>
            <a:xfrm>
              <a:off x="5080254" y="4664916"/>
              <a:ext cx="56162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基于多通道模型引入上下文的情感识别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6" name="Freeform 9"/>
            <p:cNvSpPr/>
            <p:nvPr/>
          </p:nvSpPr>
          <p:spPr bwMode="auto">
            <a:xfrm>
              <a:off x="4771114" y="4766187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39" name="组 138"/>
          <p:cNvGrpSpPr/>
          <p:nvPr/>
        </p:nvGrpSpPr>
        <p:grpSpPr>
          <a:xfrm>
            <a:off x="5180568" y="5683120"/>
            <a:ext cx="1781734" cy="461665"/>
            <a:chOff x="4771114" y="5890612"/>
            <a:chExt cx="1781734" cy="461665"/>
          </a:xfrm>
        </p:grpSpPr>
        <p:sp>
          <p:nvSpPr>
            <p:cNvPr id="137" name="文本框 136"/>
            <p:cNvSpPr txBox="1"/>
            <p:nvPr/>
          </p:nvSpPr>
          <p:spPr>
            <a:xfrm>
              <a:off x="5061100" y="5890612"/>
              <a:ext cx="14917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latin typeface="微软雅黑" pitchFamily="34" charset="-122"/>
                  <a:ea typeface="微软雅黑" pitchFamily="34" charset="-122"/>
                </a:rPr>
                <a:t>总结</a:t>
              </a:r>
              <a:endParaRPr lang="zh-CN" altLang="en-US" sz="2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8" name="Freeform 9"/>
            <p:cNvSpPr/>
            <p:nvPr/>
          </p:nvSpPr>
          <p:spPr bwMode="auto">
            <a:xfrm>
              <a:off x="4771114" y="5972832"/>
              <a:ext cx="270832" cy="259124"/>
            </a:xfrm>
            <a:custGeom>
              <a:avLst/>
              <a:gdLst>
                <a:gd name="T0" fmla="*/ 173 w 347"/>
                <a:gd name="T1" fmla="*/ 0 h 332"/>
                <a:gd name="T2" fmla="*/ 226 w 347"/>
                <a:gd name="T3" fmla="*/ 107 h 332"/>
                <a:gd name="T4" fmla="*/ 347 w 347"/>
                <a:gd name="T5" fmla="*/ 126 h 332"/>
                <a:gd name="T6" fmla="*/ 260 w 347"/>
                <a:gd name="T7" fmla="*/ 211 h 332"/>
                <a:gd name="T8" fmla="*/ 279 w 347"/>
                <a:gd name="T9" fmla="*/ 332 h 332"/>
                <a:gd name="T10" fmla="*/ 173 w 347"/>
                <a:gd name="T11" fmla="*/ 274 h 332"/>
                <a:gd name="T12" fmla="*/ 65 w 347"/>
                <a:gd name="T13" fmla="*/ 332 h 332"/>
                <a:gd name="T14" fmla="*/ 84 w 347"/>
                <a:gd name="T15" fmla="*/ 211 h 332"/>
                <a:gd name="T16" fmla="*/ 0 w 347"/>
                <a:gd name="T17" fmla="*/ 126 h 332"/>
                <a:gd name="T18" fmla="*/ 118 w 347"/>
                <a:gd name="T19" fmla="*/ 107 h 332"/>
                <a:gd name="T20" fmla="*/ 173 w 347"/>
                <a:gd name="T2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332">
                  <a:moveTo>
                    <a:pt x="173" y="0"/>
                  </a:moveTo>
                  <a:lnTo>
                    <a:pt x="226" y="107"/>
                  </a:lnTo>
                  <a:lnTo>
                    <a:pt x="347" y="126"/>
                  </a:lnTo>
                  <a:lnTo>
                    <a:pt x="260" y="211"/>
                  </a:lnTo>
                  <a:lnTo>
                    <a:pt x="279" y="332"/>
                  </a:lnTo>
                  <a:lnTo>
                    <a:pt x="173" y="274"/>
                  </a:lnTo>
                  <a:lnTo>
                    <a:pt x="65" y="332"/>
                  </a:lnTo>
                  <a:lnTo>
                    <a:pt x="84" y="211"/>
                  </a:lnTo>
                  <a:lnTo>
                    <a:pt x="0" y="126"/>
                  </a:lnTo>
                  <a:lnTo>
                    <a:pt x="118" y="107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77377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635773" y="2128999"/>
            <a:ext cx="2748086" cy="2799434"/>
            <a:chOff x="484872" y="2861447"/>
            <a:chExt cx="2029073" cy="2066986"/>
          </a:xfrm>
        </p:grpSpPr>
        <p:sp>
          <p:nvSpPr>
            <p:cNvPr id="147" name="椭圆 146"/>
            <p:cNvSpPr/>
            <p:nvPr/>
          </p:nvSpPr>
          <p:spPr>
            <a:xfrm>
              <a:off x="484872" y="2861447"/>
              <a:ext cx="2029073" cy="20669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26" name="Picture 2" descr="https://timgsa.baidu.com/timg?image&amp;quality=80&amp;size=b9999_10000&amp;sec=1558941659852&amp;di=5f08caf77d0fcb646054f257f9f7ba3c&amp;imgtype=0&amp;src=http%3A%2F%2Fhiphotos.baidu.com%2Fhotonny%2Fpic%2Fitem%2Fc0e696342918defcd1a2d3ec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491" y="2970391"/>
              <a:ext cx="1846282" cy="1855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051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1043568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多</a:t>
            </a:r>
            <a:r>
              <a:rPr lang="zh-CN" altLang="en-US" sz="26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</a:t>
            </a:r>
            <a:r>
              <a:rPr kumimoji="1" lang="zh-CN" altLang="en-US" sz="1600" i="1" dirty="0" smtClean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反讽四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决策过程分成两部分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第一部分：初步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完成对微博的四分类反讽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第二部分：基于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第一部分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的识别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结果逐步进行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修正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新的识别结果充分可信则修改前一步得到的预测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标签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可信度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由投票数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决定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 2, 3, 4 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941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52008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分类</a:t>
            </a:r>
            <a:r>
              <a:rPr lang="zh-CN" altLang="en-US" sz="2600" dirty="0"/>
              <a:t>模型框架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6" name="组 75"/>
          <p:cNvGrpSpPr/>
          <p:nvPr/>
        </p:nvGrpSpPr>
        <p:grpSpPr>
          <a:xfrm>
            <a:off x="507321" y="1702260"/>
            <a:ext cx="11535363" cy="3568699"/>
            <a:chOff x="1445981" y="2452499"/>
            <a:chExt cx="8629861" cy="2669823"/>
          </a:xfrm>
        </p:grpSpPr>
        <p:sp>
          <p:nvSpPr>
            <p:cNvPr id="77" name="圆角矩形 76"/>
            <p:cNvSpPr/>
            <p:nvPr/>
          </p:nvSpPr>
          <p:spPr>
            <a:xfrm>
              <a:off x="2372185" y="2970547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247379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2685463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2897128" y="307216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3108793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3320458" y="306660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372185" y="3525930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247379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2685463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2897128" y="3627544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3108793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320458" y="3621992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2372185" y="4607615"/>
              <a:ext cx="1186720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247379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2685463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2897128" y="4709229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3" name="椭圆 92"/>
            <p:cNvSpPr/>
            <p:nvPr/>
          </p:nvSpPr>
          <p:spPr>
            <a:xfrm>
              <a:off x="3108793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4" name="椭圆 93"/>
            <p:cNvSpPr/>
            <p:nvPr/>
          </p:nvSpPr>
          <p:spPr>
            <a:xfrm>
              <a:off x="3320458" y="4703677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>
              <a:off x="2239221" y="2828781"/>
              <a:ext cx="146210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95"/>
                <p:cNvSpPr txBox="1"/>
                <p:nvPr/>
              </p:nvSpPr>
              <p:spPr>
                <a:xfrm>
                  <a:off x="1735896" y="2984746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2984746"/>
                  <a:ext cx="253146" cy="2154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文本框 96"/>
                <p:cNvSpPr txBox="1"/>
                <p:nvPr/>
              </p:nvSpPr>
              <p:spPr>
                <a:xfrm>
                  <a:off x="1735896" y="3506092"/>
                  <a:ext cx="194181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35896" y="3506092"/>
                  <a:ext cx="24994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文本框 97"/>
                <p:cNvSpPr txBox="1"/>
                <p:nvPr/>
              </p:nvSpPr>
              <p:spPr>
                <a:xfrm>
                  <a:off x="1719519" y="4621814"/>
                  <a:ext cx="193797" cy="161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Microsoft YaHei" charset="-122"/>
                                <a:cs typeface="Microsoft YaHei" charset="-122"/>
                              </a:rPr>
                              <m:t>𝐿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endParaRPr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9519" y="4621814"/>
                  <a:ext cx="250261" cy="21544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9" name="直线箭头连接符 98"/>
            <p:cNvCxnSpPr/>
            <p:nvPr/>
          </p:nvCxnSpPr>
          <p:spPr>
            <a:xfrm>
              <a:off x="2025581" y="3695261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/>
            <p:nvPr/>
          </p:nvCxnSpPr>
          <p:spPr>
            <a:xfrm>
              <a:off x="2025581" y="4766399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1445981" y="2505616"/>
              <a:ext cx="713789" cy="241767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微博文本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583985" y="2478300"/>
              <a:ext cx="569880" cy="2417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词嵌入</a:t>
              </a: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547255" y="2961324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5594157" y="2961326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3876176" y="2822181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高斯噪声</a:t>
              </a:r>
            </a:p>
          </p:txBody>
        </p:sp>
        <p:sp>
          <p:nvSpPr>
            <p:cNvPr id="106" name="圆角矩形 105"/>
            <p:cNvSpPr/>
            <p:nvPr/>
          </p:nvSpPr>
          <p:spPr>
            <a:xfrm>
              <a:off x="6312700" y="2797133"/>
              <a:ext cx="27285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07" name="圆角矩形 106"/>
            <p:cNvSpPr/>
            <p:nvPr/>
          </p:nvSpPr>
          <p:spPr>
            <a:xfrm>
              <a:off x="6981981" y="2945669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全联接层</a:t>
              </a: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7433260" y="2945669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Softmax</a:t>
              </a:r>
            </a:p>
          </p:txBody>
        </p:sp>
        <p:cxnSp>
          <p:nvCxnSpPr>
            <p:cNvPr id="109" name="直线箭头连接符 108"/>
            <p:cNvCxnSpPr>
              <a:stCxn id="85" idx="3"/>
            </p:cNvCxnSpPr>
            <p:nvPr/>
          </p:nvCxnSpPr>
          <p:spPr>
            <a:xfrm>
              <a:off x="3558921" y="31293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109"/>
            <p:cNvCxnSpPr/>
            <p:nvPr/>
          </p:nvCxnSpPr>
          <p:spPr>
            <a:xfrm>
              <a:off x="3558921" y="3701431"/>
              <a:ext cx="30873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110"/>
            <p:cNvCxnSpPr/>
            <p:nvPr/>
          </p:nvCxnSpPr>
          <p:spPr>
            <a:xfrm>
              <a:off x="3560240" y="4774383"/>
              <a:ext cx="30739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线箭头连接符 111"/>
            <p:cNvCxnSpPr/>
            <p:nvPr/>
          </p:nvCxnSpPr>
          <p:spPr>
            <a:xfrm>
              <a:off x="4161403" y="31293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线箭头连接符 112"/>
            <p:cNvCxnSpPr/>
            <p:nvPr/>
          </p:nvCxnSpPr>
          <p:spPr>
            <a:xfrm>
              <a:off x="4161403" y="3701431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线箭头连接符 113"/>
            <p:cNvCxnSpPr/>
            <p:nvPr/>
          </p:nvCxnSpPr>
          <p:spPr>
            <a:xfrm>
              <a:off x="4160364" y="4774383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线箭头连接符 114"/>
            <p:cNvCxnSpPr/>
            <p:nvPr/>
          </p:nvCxnSpPr>
          <p:spPr>
            <a:xfrm>
              <a:off x="4822457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线箭头连接符 115"/>
            <p:cNvCxnSpPr/>
            <p:nvPr/>
          </p:nvCxnSpPr>
          <p:spPr>
            <a:xfrm>
              <a:off x="4822457" y="36952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线箭头连接符 116"/>
            <p:cNvCxnSpPr/>
            <p:nvPr/>
          </p:nvCxnSpPr>
          <p:spPr>
            <a:xfrm>
              <a:off x="5343175" y="3123161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/>
            <p:cNvCxnSpPr/>
            <p:nvPr/>
          </p:nvCxnSpPr>
          <p:spPr>
            <a:xfrm>
              <a:off x="5343175" y="3688169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/>
            <p:cNvCxnSpPr/>
            <p:nvPr/>
          </p:nvCxnSpPr>
          <p:spPr>
            <a:xfrm>
              <a:off x="6596190" y="3935426"/>
              <a:ext cx="3857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/>
            <p:cNvCxnSpPr/>
            <p:nvPr/>
          </p:nvCxnSpPr>
          <p:spPr>
            <a:xfrm>
              <a:off x="7254838" y="3935426"/>
              <a:ext cx="178438" cy="128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线箭头连接符 120"/>
            <p:cNvCxnSpPr/>
            <p:nvPr/>
          </p:nvCxnSpPr>
          <p:spPr>
            <a:xfrm>
              <a:off x="7708462" y="3935426"/>
              <a:ext cx="6419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文本框 121"/>
            <p:cNvSpPr txBox="1"/>
            <p:nvPr/>
          </p:nvSpPr>
          <p:spPr>
            <a:xfrm>
              <a:off x="4397605" y="2452499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特征编码器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>
              <a:off x="4357678" y="2801459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7639382" y="2787742"/>
              <a:ext cx="1615959" cy="3914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各反讽类别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概率分布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5" name="直线箭头连接符 124"/>
            <p:cNvCxnSpPr/>
            <p:nvPr/>
          </p:nvCxnSpPr>
          <p:spPr>
            <a:xfrm>
              <a:off x="2025579" y="3161343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文本框 125"/>
            <p:cNvSpPr txBox="1"/>
            <p:nvPr/>
          </p:nvSpPr>
          <p:spPr>
            <a:xfrm>
              <a:off x="5033082" y="2945674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5035015" y="3492969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5028303" y="458973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29" name="直线箭头连接符 128"/>
            <p:cNvCxnSpPr/>
            <p:nvPr/>
          </p:nvCxnSpPr>
          <p:spPr>
            <a:xfrm>
              <a:off x="5856373" y="3922091"/>
              <a:ext cx="45632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圆角矩形 129"/>
            <p:cNvSpPr/>
            <p:nvPr/>
          </p:nvSpPr>
          <p:spPr>
            <a:xfrm rot="5400000">
              <a:off x="8025883" y="3776642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 rot="5400000">
              <a:off x="8442055" y="354292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2" name="椭圆 131"/>
            <p:cNvSpPr/>
            <p:nvPr/>
          </p:nvSpPr>
          <p:spPr>
            <a:xfrm rot="5400000">
              <a:off x="8442055" y="375458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3" name="椭圆 132"/>
            <p:cNvSpPr/>
            <p:nvPr/>
          </p:nvSpPr>
          <p:spPr>
            <a:xfrm rot="5400000">
              <a:off x="8442055" y="396625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 rot="5400000">
              <a:off x="8447607" y="417791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5" name="文本框 134"/>
            <p:cNvSpPr txBox="1"/>
            <p:nvPr/>
          </p:nvSpPr>
          <p:spPr>
            <a:xfrm rot="5400000">
              <a:off x="1815134" y="3948070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36" name="文本框 135"/>
            <p:cNvSpPr txBox="1"/>
            <p:nvPr/>
          </p:nvSpPr>
          <p:spPr>
            <a:xfrm rot="5400000">
              <a:off x="2841205" y="4110403"/>
              <a:ext cx="247284" cy="230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>
                  <a:latin typeface="Microsoft YaHei" charset="-122"/>
                  <a:ea typeface="Microsoft YaHei" charset="-122"/>
                  <a:cs typeface="Microsoft YaHei" charset="-122"/>
                </a:rPr>
                <a:t>…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7" name="直线箭头连接符 136"/>
            <p:cNvCxnSpPr/>
            <p:nvPr/>
          </p:nvCxnSpPr>
          <p:spPr>
            <a:xfrm>
              <a:off x="4823493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线箭头连接符 137"/>
            <p:cNvCxnSpPr/>
            <p:nvPr/>
          </p:nvCxnSpPr>
          <p:spPr>
            <a:xfrm>
              <a:off x="5344211" y="4774383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" name="圆角矩形 138"/>
            <p:cNvSpPr/>
            <p:nvPr/>
          </p:nvSpPr>
          <p:spPr>
            <a:xfrm>
              <a:off x="6785569" y="2797133"/>
              <a:ext cx="113237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560433" y="2473968"/>
              <a:ext cx="1615959" cy="241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Microsoft YaHei" charset="-122"/>
                  <a:ea typeface="Microsoft YaHei" charset="-122"/>
                  <a:cs typeface="Microsoft YaHei" charset="-122"/>
                </a:rPr>
                <a:t>概率预测器</a:t>
              </a:r>
              <a:endParaRPr kumimoji="1" lang="en-US" altLang="zh-CN" sz="15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1" name="圆角矩形 140"/>
            <p:cNvSpPr/>
            <p:nvPr/>
          </p:nvSpPr>
          <p:spPr>
            <a:xfrm>
              <a:off x="8962621" y="345216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Argmax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9437835" y="3773847"/>
              <a:ext cx="210107" cy="241767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Microsoft YaHei" charset="-122"/>
                  <a:ea typeface="Microsoft YaHei" charset="-122"/>
                  <a:cs typeface="Microsoft YaHei" charset="-122"/>
                </a:rPr>
                <a:t>c</a:t>
              </a:r>
              <a:endParaRPr kumimoji="1" lang="zh-CN" altLang="en-US" sz="1500" i="1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43" name="直线箭头连接符 142"/>
            <p:cNvCxnSpPr/>
            <p:nvPr/>
          </p:nvCxnSpPr>
          <p:spPr>
            <a:xfrm>
              <a:off x="8667940" y="3935430"/>
              <a:ext cx="29468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143"/>
            <p:cNvCxnSpPr/>
            <p:nvPr/>
          </p:nvCxnSpPr>
          <p:spPr>
            <a:xfrm flipV="1">
              <a:off x="9237823" y="3935430"/>
              <a:ext cx="20001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144"/>
            <p:cNvSpPr/>
            <p:nvPr/>
          </p:nvSpPr>
          <p:spPr>
            <a:xfrm>
              <a:off x="9069461" y="2945673"/>
              <a:ext cx="1006381" cy="230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反讽类别</a:t>
              </a:r>
              <a:endPara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14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矩形 14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47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11195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554774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用户标签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@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someuser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&lt;user&gt; 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井号标签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#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SoCute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&lt;hashtag&gt;”,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So”,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Cute”,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&lt;/hashtag&gt;”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全字母</a:t>
            </a:r>
            <a:r>
              <a:rPr kumimoji="1" lang="zh-CN" altLang="en-US" sz="1800" dirty="0">
                <a:latin typeface="+mn-ea"/>
                <a:cs typeface="Times New Roman" charset="0"/>
              </a:rPr>
              <a:t>大写的内容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YAYYYY”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重复次数大于等次三次的标点符号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!!!”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&lt;repeated&gt;”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字母被故意重复的单词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No”,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&lt;elongated&gt;”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kumimoji="1" lang="en-US" altLang="zh-CN" sz="14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5053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特定格式的内容</a:t>
            </a:r>
            <a:endParaRPr kumimoji="1" lang="en-US" altLang="zh-CN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&lt;phone&gt;”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日期和时间分别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&lt;date&gt;”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和“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&lt;time&gt;”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&lt;percentage&gt;”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TW" sz="1400" dirty="0" smtClean="0">
                <a:cs typeface="Times New Roman" charset="0"/>
              </a:rPr>
              <a:t>etc.</a:t>
            </a:r>
            <a:endParaRPr kumimoji="1" lang="en-US" altLang="zh-CN" sz="1400" dirty="0" smtClean="0">
              <a:cs typeface="Times New Roman" charset="0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由多个标点符号组成的表情符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:)”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&lt;happy&gt;”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:((”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&lt;sad&gt;”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TW" altLang="en-US" sz="14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英文的大小写统一转换成小写</a:t>
            </a:r>
            <a:endParaRPr kumimoji="1" lang="zh-CN" altLang="en-US" sz="18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0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-3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2815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子任务一</a:t>
                </a: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8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二分类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TW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的正确率和召回率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 algn="ctr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𝑇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  <m:sSub>
                            <m:sSubPr>
                              <m:ctrl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带有反讽</a:t>
                </a:r>
                <a:endParaRPr kumimoji="1" lang="en-US" altLang="zh-CN" sz="16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表示被预测为不是类别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0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967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8562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【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子任务二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】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面向微博的</a:t>
                </a:r>
                <a:r>
                  <a:rPr kumimoji="1" lang="en-US" altLang="zh-CN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8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8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800" dirty="0">
                    <a:latin typeface="Microsoft YaHei" charset="-122"/>
                    <a:ea typeface="Microsoft YaHei" charset="-122"/>
                    <a:cs typeface="Microsoft YaHei" charset="-122"/>
                  </a:rPr>
                  <a:t> 四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针对全四个类别的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宏平均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457200" lvl="1" indent="0">
                  <a:lnSpc>
                    <a:spcPct val="13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𝑚𝑎𝑐𝑟𝑜</m:t>
                          </m:r>
                        </m:sub>
                      </m:sSub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∈</m:t>
                          </m:r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</m:e>
                            <m: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1" lang="en-US" altLang="zh-CN" sz="1600" b="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和前面定义相同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对应反讽类别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{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en-US" altLang="zh-CN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相反语义的反讽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,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讽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506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en-US" altLang="zh-CN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8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模型训练策略</a:t>
                </a:r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从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每个类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的训练数据中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随机选</a:t>
                </a:r>
                <a:r>
                  <a:rPr kumimoji="1" lang="en-US" altLang="zh-CN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10%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的样本作为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验证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集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采用 </a:t>
                </a:r>
                <a:r>
                  <a:rPr kumimoji="1" lang="en-US" altLang="zh-CN" sz="1400" dirty="0" err="1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Baziotis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等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人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提供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词向量模型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初始化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词嵌入层的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参数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对于词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向量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模型中未被覆盖的单词，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随机生成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其词向量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对词嵌入层输出的词向量序列添加 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高斯噪音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在特征编码器和概率预测器之间添加 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Dropout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endParaRPr kumimoji="1" lang="en-US" altLang="zh-CN" sz="1400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对于损失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，加入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了概率预测器中全联接层的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权重的 </a:t>
                </a:r>
                <a:r>
                  <a:rPr kumimoji="1" lang="en-US" altLang="zh-CN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L2 </a:t>
                </a:r>
                <a:r>
                  <a:rPr kumimoji="1" lang="zh-CN" altLang="en-US" sz="1400" dirty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正则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项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6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在面向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的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二分类问题中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，根据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样本量的分布决定各个类别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rgbClr val="00B0F0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样本权重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𝑤</m:t>
                          </m:r>
                        </m:e>
                        <m:sub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𝑐</m:t>
                          </m:r>
                        </m:sub>
                      </m:sSub>
                      <m:r>
                        <a:rPr kumimoji="1" lang="en-US" altLang="zh-CN" sz="18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8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𝑁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kumimoji="1" lang="hr-HR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d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e>
                          </m:d>
                          <m:r>
                            <a:rPr kumimoji="1" lang="hr-HR" altLang="zh-CN" sz="1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1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8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339702"/>
                <a:ext cx="6948949" cy="4837261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2947467"/>
              </p:ext>
            </p:extLst>
          </p:nvPr>
        </p:nvGraphicFramePr>
        <p:xfrm>
          <a:off x="7975334" y="1352049"/>
          <a:ext cx="3390088" cy="3905408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150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930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901609" y="1096119"/>
            <a:ext cx="5030544" cy="3812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26" y="1990199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499801"/>
              </p:ext>
            </p:extLst>
          </p:nvPr>
        </p:nvGraphicFramePr>
        <p:xfrm>
          <a:off x="6096000" y="1997990"/>
          <a:ext cx="5672307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80073"/>
                <a:gridCol w="1487011"/>
                <a:gridCol w="967562"/>
                <a:gridCol w="925033"/>
                <a:gridCol w="897365"/>
                <a:gridCol w="915263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排名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队伍名称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准确率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正确率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召回率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u="none" strike="noStrike" kern="1200" baseline="0" dirty="0" smtClean="0"/>
                        <a:t>F1 </a:t>
                      </a:r>
                      <a:r>
                        <a:rPr lang="zh-CN" altLang="en-US" sz="1200" b="0" u="none" strike="noStrike" kern="1200" baseline="0" dirty="0" smtClean="0"/>
                        <a:t>值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THU_NGN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0.7347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0.6304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0.8006 (4)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0.7054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2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NTUA-SLP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0.7321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0.6535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0.6913 (13)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0.6719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WLV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0.6429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0.5317 (20)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0.8360 (2)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0.6500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0.6607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0.5506 (13)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0.7878 (7)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0.6481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smtClean="0"/>
                        <a:t>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NIHRIO, NCL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0.7015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0.6091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0.6913 (13)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0.6476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smtClean="0"/>
                        <a:t>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DLUTNLP-1</a:t>
                      </a:r>
                      <a:endParaRPr lang="en-US" altLang="zh-CN" sz="105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0.6276 (19)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0.5199 (23)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0.7974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0.6294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7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ELiRF-UPV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0.6110 (23)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0.5059 (27)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0.8328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0.6294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b="1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1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CJ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0.6671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0.5654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0.6945 (12)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0.6234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10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100" u="none" strike="noStrike" kern="1200" baseline="0" dirty="0" smtClean="0"/>
                        <a:t>#</a:t>
                      </a:r>
                      <a:r>
                        <a:rPr lang="it-IT" altLang="zh-CN" sz="1100" u="none" strike="noStrike" kern="1200" baseline="0" dirty="0" err="1" smtClean="0"/>
                        <a:t>NonDicevoSulSerio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0.6786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0.5831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0.6656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0.6216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0.7258 (3)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0.6176 (5)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0.8103 (4)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0.7010 (2)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178735" y="1682422"/>
            <a:ext cx="1924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</a:p>
        </p:txBody>
      </p:sp>
      <p:sp>
        <p:nvSpPr>
          <p:cNvPr id="16" name="矩形 15"/>
          <p:cNvSpPr/>
          <p:nvPr/>
        </p:nvSpPr>
        <p:spPr>
          <a:xfrm>
            <a:off x="7037243" y="1635434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2"/>
              <p:cNvSpPr txBox="1">
                <a:spLocks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4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算法组成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：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层 </a:t>
                </a:r>
                <a:r>
                  <a:rPr kumimoji="1" lang="en-US" altLang="zh-CN" sz="14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4"/>
                  </a:buBlip>
                </a:pPr>
                <a:r>
                  <a:rPr kumimoji="1" lang="zh-CN" altLang="en-US" sz="14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𝑁</m:t>
                    </m:r>
                    <m:r>
                      <a:rPr kumimoji="1" lang="en-US" altLang="zh-CN" sz="14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</m:t>
                    </m:r>
                    <m:r>
                      <a:rPr kumimoji="1" lang="en-US" altLang="zh-CN" sz="14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9</m:t>
                    </m:r>
                  </m:oMath>
                </a14:m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1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30" y="4742640"/>
                <a:ext cx="4887061" cy="123019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14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3" y="1551499"/>
            <a:ext cx="4047885" cy="20668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1562952"/>
            <a:ext cx="4025460" cy="205544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1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392709" y="5888664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8" y="3909401"/>
            <a:ext cx="4025461" cy="205277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7063569" y="5877937"/>
            <a:ext cx="29097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26001" y="3525404"/>
            <a:ext cx="38074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100434" y="3525404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19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743994"/>
              </p:ext>
            </p:extLst>
          </p:nvPr>
        </p:nvGraphicFramePr>
        <p:xfrm>
          <a:off x="6095999" y="1943211"/>
          <a:ext cx="5672307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480073"/>
                <a:gridCol w="1487011"/>
                <a:gridCol w="967562"/>
                <a:gridCol w="925033"/>
                <a:gridCol w="897365"/>
                <a:gridCol w="915263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排名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队伍名称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准确率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正确率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b="0" u="none" strike="noStrike" kern="1200" baseline="0" dirty="0" smtClean="0"/>
                        <a:t>召回率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b="0" u="none" strike="noStrike" kern="1200" baseline="0" dirty="0" smtClean="0"/>
                        <a:t>F1 </a:t>
                      </a:r>
                      <a:r>
                        <a:rPr lang="zh-CN" altLang="en-US" sz="1200" b="0" u="none" strike="noStrike" kern="1200" baseline="0" dirty="0" smtClean="0"/>
                        <a:t>值</a:t>
                      </a:r>
                      <a:endParaRPr lang="zh-CN" altLang="en-US" sz="12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0.7321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0.5768 (1)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0.5044 (4)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0.5074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2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NTUA-SLP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0.6518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0.4959 (4)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0.5124 (2)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0.4959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THU_NGN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0.6046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0.4860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0.5414 (1)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0.4947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4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(</a:t>
                      </a:r>
                      <a:r>
                        <a:rPr lang="zh-CN" altLang="is-IS" sz="1100" u="none" strike="noStrike" kern="1200" baseline="0" dirty="0" smtClean="0"/>
                        <a:t>无</a:t>
                      </a:r>
                      <a:r>
                        <a:rPr lang="is-IS" altLang="zh-CN" sz="1100" u="none" strike="noStrike" kern="1200" baseline="0" dirty="0" smtClean="0"/>
                        <a:t>)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0.6033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0.4660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0.5058 (3)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0.4743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NIHRIO, NCL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0.6594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0.5446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0.4475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0.4437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dirty="0" smtClean="0"/>
                        <a:t>6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r>
                        <a:rPr lang="en-US" altLang="zh-CN" sz="800" u="none" strike="noStrike" kern="1200" baseline="0" dirty="0" smtClean="0"/>
                        <a:t>Random Decision Syntax Trees</a:t>
                      </a:r>
                      <a:endParaRPr lang="en-US" altLang="zh-CN" sz="8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0.6327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0.4868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0.4388 (8)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0.4352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7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ELiRF-UPV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0.6327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0.4123 (12)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0.4404 (7)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0.4211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8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100" u="none" strike="noStrike" kern="1200" baseline="0" dirty="0" smtClean="0"/>
                        <a:t>WLV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0.6709 (2)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0.4311 (10)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0.4149 (9)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u="none" strike="noStrike" kern="1200" baseline="0" dirty="0" smtClean="0"/>
                        <a:t>0.4153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200" u="none" strike="noStrike" kern="1200" baseline="0" dirty="0" smtClean="0"/>
                        <a:t>9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100" u="none" strike="noStrike" kern="1200" baseline="0" dirty="0" smtClean="0"/>
                        <a:t>#</a:t>
                      </a:r>
                      <a:r>
                        <a:rPr lang="it-IT" altLang="zh-CN" sz="1100" u="none" strike="noStrike" kern="1200" baseline="0" dirty="0" err="1" smtClean="0"/>
                        <a:t>NonDicevoSulSerio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0.5446 (18)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0.4087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0.4410 (6)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200" u="none" strike="noStrike" kern="1200" baseline="0" dirty="0" smtClean="0"/>
                        <a:t>0.4131</a:t>
                      </a:r>
                      <a:endParaRPr lang="zh-CN" altLang="en-US" sz="12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10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100" u="none" strike="noStrike" kern="1200" baseline="0" dirty="0" smtClean="0"/>
                        <a:t>INGEOTEC-IIMAS</a:t>
                      </a:r>
                      <a:endParaRPr lang="zh-CN" altLang="en-US" sz="11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0.6441 (5)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 0.5017 (3)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0.3850 (15)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200" u="none" strike="noStrike" kern="1200" baseline="0" dirty="0" smtClean="0"/>
                        <a:t>0.4055</a:t>
                      </a:r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2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2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2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2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 anchor="ctr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4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的反讽四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模型：</a:t>
                </a:r>
                <a:r>
                  <a:rPr kumimoji="1" lang="en-US" altLang="zh-CN" sz="12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BiGRU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b="0" dirty="0" smtClean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LSTM +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, </m:t>
                    </m:r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b="0" i="1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2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层</a:t>
                </a:r>
                <a:r>
                  <a:rPr kumimoji="1" lang="en-US" altLang="zh-CN" sz="1200" dirty="0" err="1" smtClean="0">
                    <a:latin typeface="Microsoft YaHei" charset="-122"/>
                    <a:ea typeface="Microsoft YaHei" charset="-122"/>
                    <a:cs typeface="Microsoft YaHei" charset="-122"/>
                  </a:rPr>
                  <a:t>BiLSTM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+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注意力机制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  <a:r>
                  <a:rPr kumimoji="1" lang="zh-TW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4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57472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子任务二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基于相反语义的反讽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kumimoji="1" lang="zh-CN" altLang="en-US" sz="1600" i="1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kumimoji="1" lang="en-US" altLang="zh-CN" sz="1600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037243" y="1635434"/>
            <a:ext cx="3789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任务二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14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030233163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/>
                        <a:t>0.6837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0.5606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0.4891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/>
                        <a:t>0.4913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/>
                        <a:t>0.6913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0.5655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0.4893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0.4949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595226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79339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380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+9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73 -9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36 +3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125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-3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44 +3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13 -3</a:t>
                      </a:r>
                      <a:endParaRPr lang="zh-CN" altLang="en-US" sz="1400" b="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41 -2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 +2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 13"/>
          <p:cNvGrpSpPr/>
          <p:nvPr/>
        </p:nvGrpSpPr>
        <p:grpSpPr>
          <a:xfrm>
            <a:off x="6138687" y="1551165"/>
            <a:ext cx="5778263" cy="1960215"/>
            <a:chOff x="837028" y="3661854"/>
            <a:chExt cx="6569521" cy="2228641"/>
          </a:xfrm>
        </p:grpSpPr>
        <p:grpSp>
          <p:nvGrpSpPr>
            <p:cNvPr id="15" name="组 14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33" name="圆角矩形 3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28996" y="5053359"/>
                <a:ext cx="1240563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27" name="圆角矩形 2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428997" y="5053359"/>
                <a:ext cx="999270" cy="351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837028" y="4602417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基于相反语义的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反讽</a:t>
              </a:r>
              <a:r>
                <a:rPr kumimoji="1" lang="en-US" altLang="zh-CN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8" name="直线箭头连接符 17"/>
            <p:cNvCxnSpPr>
              <a:endCxn id="29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线箭头连接符 19"/>
            <p:cNvCxnSpPr>
              <a:endCxn id="30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线箭头连接符 20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 flipH="1">
              <a:off x="2762461" y="4242242"/>
              <a:ext cx="1163056" cy="360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22"/>
            <p:cNvCxnSpPr>
              <a:endCxn id="23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23"/>
            <p:cNvCxnSpPr>
              <a:endCxn id="26" idx="0"/>
            </p:cNvCxnSpPr>
            <p:nvPr/>
          </p:nvCxnSpPr>
          <p:spPr>
            <a:xfrm>
              <a:off x="2762461" y="4959307"/>
              <a:ext cx="1163055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2263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自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Web2.0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普及后，网民每天在互联网上生产量着大量的内容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透过对内容的分析可以得知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他们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各种人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事物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态度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和想法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公司可以从产品评论得知用户对产品是否满意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政府可以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从在线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平台上的讨论得知人民对新政策的态度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对这些反馈快速作出响应能够带来相应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商业价值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政治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价值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研究因此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受到重视</a:t>
            </a:r>
            <a:endParaRPr kumimoji="1"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7217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716501875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中间结果</a:t>
                      </a:r>
                      <a:r>
                        <a:rPr lang="en-US" altLang="zh-CN" sz="1400" b="0" u="none" strike="noStrike" kern="1200" baseline="0" dirty="0" smtClean="0"/>
                        <a:t>II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/>
                        <a:t>0.6913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0.5655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0.4893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/>
                        <a:t>0.4949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↓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sz="1400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651457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47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5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074885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375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-14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39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+14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39" name="组 38"/>
          <p:cNvGrpSpPr/>
          <p:nvPr/>
        </p:nvGrpSpPr>
        <p:grpSpPr>
          <a:xfrm>
            <a:off x="6138719" y="1548278"/>
            <a:ext cx="5794267" cy="1966536"/>
            <a:chOff x="840007" y="3661854"/>
            <a:chExt cx="6566542" cy="2228641"/>
          </a:xfrm>
        </p:grpSpPr>
        <p:grpSp>
          <p:nvGrpSpPr>
            <p:cNvPr id="40" name="组 39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57" name="圆角矩形 56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428996" y="5053358"/>
                <a:ext cx="1240563" cy="35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41" name="组 40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428996" y="5053359"/>
                <a:ext cx="1150129" cy="350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42" name="圆角矩形 41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情景反讽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43" name="直线箭头连接符 42"/>
            <p:cNvCxnSpPr/>
            <p:nvPr/>
          </p:nvCxnSpPr>
          <p:spPr>
            <a:xfrm flipH="1">
              <a:off x="2566969" y="4255507"/>
              <a:ext cx="2740536" cy="328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>
              <a:endCxn id="54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endCxn id="47" idx="0"/>
            </p:cNvCxnSpPr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/>
            <p:cNvCxnSpPr>
              <a:endCxn id="50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/>
            <p:cNvCxnSpPr>
              <a:endCxn id="53" idx="0"/>
            </p:cNvCxnSpPr>
            <p:nvPr/>
          </p:nvCxnSpPr>
          <p:spPr>
            <a:xfrm>
              <a:off x="2543528" y="4959307"/>
              <a:ext cx="2763976" cy="3503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3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394088269"/>
              </p:ext>
            </p:extLst>
          </p:nvPr>
        </p:nvGraphicFramePr>
        <p:xfrm>
          <a:off x="427066" y="1657180"/>
          <a:ext cx="5488715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sz="1400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sz="1400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sz="1400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4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sz="1400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4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719818"/>
              </p:ext>
            </p:extLst>
          </p:nvPr>
        </p:nvGraphicFramePr>
        <p:xfrm>
          <a:off x="427065" y="4064723"/>
          <a:ext cx="5488715" cy="200178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 smtClean="0">
                          <a:latin typeface="+mn-lt"/>
                        </a:rPr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39557"/>
              </p:ext>
            </p:extLst>
          </p:nvPr>
        </p:nvGraphicFramePr>
        <p:xfrm>
          <a:off x="6150055" y="4051153"/>
          <a:ext cx="5488715" cy="2018812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377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+2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27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5 -2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900" b="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900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35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7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36 +3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10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39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0 -3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38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 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12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6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832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en-US" altLang="zh-CN" sz="1400" dirty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latin typeface="+mn-ea"/>
              </a:rPr>
              <a:t>最终结果在</a:t>
            </a:r>
            <a:r>
              <a:rPr kumimoji="1" lang="zh-CN" altLang="en-US" sz="1400" dirty="0" smtClean="0">
                <a:latin typeface="+mn-ea"/>
              </a:rPr>
              <a:t>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6145279" y="1555977"/>
            <a:ext cx="5787706" cy="1955404"/>
            <a:chOff x="840007" y="3661854"/>
            <a:chExt cx="6566542" cy="2228641"/>
          </a:xfrm>
        </p:grpSpPr>
        <p:grpSp>
          <p:nvGrpSpPr>
            <p:cNvPr id="82" name="组 81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97" name="椭圆 96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9" name="圆角矩形 98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0" name="文本框 99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grpSp>
          <p:nvGrpSpPr>
            <p:cNvPr id="83" name="组 82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91" name="椭圆 9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没有反讽</a:t>
                </a: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9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基于相反语义的反讽</a:t>
                </a:r>
              </a:p>
            </p:txBody>
          </p:sp>
          <p:sp>
            <p:nvSpPr>
              <p:cNvPr id="93" name="圆角矩形 9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情景反讽</a:t>
                </a: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05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其他反讽</a:t>
                </a:r>
              </a:p>
            </p:txBody>
          </p:sp>
        </p:grpSp>
        <p:sp>
          <p:nvSpPr>
            <p:cNvPr id="84" name="圆角矩形 83"/>
            <p:cNvSpPr/>
            <p:nvPr/>
          </p:nvSpPr>
          <p:spPr>
            <a:xfrm>
              <a:off x="840007" y="4602417"/>
              <a:ext cx="2910590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向</a:t>
              </a:r>
              <a:r>
                <a:rPr kumimoji="1" lang="zh-CN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没有反讽</a:t>
              </a:r>
              <a:r>
                <a:rPr kumimoji="1" lang="zh-TW" altLang="en-US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TW" altLang="en-US" sz="105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其他反讽</a:t>
              </a:r>
              <a:r>
                <a:rPr kumimoji="1" lang="zh-TW" altLang="en-US" sz="105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5" name="直线箭头连接符 84"/>
            <p:cNvCxnSpPr/>
            <p:nvPr/>
          </p:nvCxnSpPr>
          <p:spPr>
            <a:xfrm flipH="1">
              <a:off x="2566969" y="4242163"/>
              <a:ext cx="4095728" cy="3414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线箭头连接符 85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2543529" y="4242242"/>
              <a:ext cx="0" cy="35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线箭头连接符 87"/>
            <p:cNvCxnSpPr/>
            <p:nvPr/>
          </p:nvCxnSpPr>
          <p:spPr>
            <a:xfrm>
              <a:off x="2543528" y="4959307"/>
              <a:ext cx="0" cy="337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线箭头连接符 88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线箭头连接符 89"/>
            <p:cNvCxnSpPr/>
            <p:nvPr/>
          </p:nvCxnSpPr>
          <p:spPr>
            <a:xfrm>
              <a:off x="2543528" y="4959307"/>
              <a:ext cx="4119168" cy="3370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920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730280" y="1131320"/>
            <a:ext cx="572227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子分类问题进行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部分数据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进行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建模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子分类问题分别选择</a:t>
            </a:r>
            <a:r>
              <a:rPr kumimoji="1" lang="zh-CN" altLang="en-US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合适的</a:t>
            </a:r>
            <a:r>
              <a:rPr kumimoji="1" lang="zh-CN" altLang="en-US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6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样本不均匀的情况选择子分类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各个反讽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子类组合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的二分类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600" i="1" dirty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</a:t>
            </a:r>
            <a:r>
              <a:rPr kumimoji="1" lang="zh-CN" altLang="en-US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kumimoji="1" lang="en-US" altLang="zh-CN" sz="16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样本量显着多于其他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类别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各个反讽子类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容易被误判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77377E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endParaRPr kumimoji="1" lang="en-US" altLang="zh-CN" sz="1400" i="1" dirty="0" smtClean="0">
              <a:solidFill>
                <a:srgbClr val="77377E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5769910"/>
              </p:ext>
            </p:extLst>
          </p:nvPr>
        </p:nvGraphicFramePr>
        <p:xfrm>
          <a:off x="6574799" y="3692456"/>
          <a:ext cx="4823360" cy="1910349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46725"/>
                <a:gridCol w="900949"/>
                <a:gridCol w="891579"/>
                <a:gridCol w="891579"/>
                <a:gridCol w="891579"/>
                <a:gridCol w="900949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中间结果</a:t>
                      </a:r>
                      <a:r>
                        <a:rPr lang="en-US" altLang="zh-CN" sz="1200" b="0" dirty="0" smtClean="0"/>
                        <a:t>I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预测标签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真实标签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没有反讽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380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7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8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8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情景反讽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44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25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3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0" dirty="0" smtClean="0"/>
                        <a:t>其他反讽</a:t>
                      </a:r>
                      <a:endParaRPr lang="zh-CN" altLang="en-US" sz="12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41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10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5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0" dirty="0" smtClean="0"/>
                        <a:t>6</a:t>
                      </a:r>
                      <a:endParaRPr lang="zh-CN" altLang="en-US" sz="12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2" name="组 1"/>
          <p:cNvGrpSpPr/>
          <p:nvPr/>
        </p:nvGrpSpPr>
        <p:grpSpPr>
          <a:xfrm>
            <a:off x="7852507" y="1390479"/>
            <a:ext cx="2164242" cy="1776406"/>
            <a:chOff x="7703363" y="2086182"/>
            <a:chExt cx="3909517" cy="3208925"/>
          </a:xfrm>
        </p:grpSpPr>
        <p:sp>
          <p:nvSpPr>
            <p:cNvPr id="11" name="椭圆 10"/>
            <p:cNvSpPr/>
            <p:nvPr/>
          </p:nvSpPr>
          <p:spPr>
            <a:xfrm>
              <a:off x="8489247" y="37307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995988" y="451801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8721462" y="36562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8424601" y="4113487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795890" y="4197175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8939384" y="3799066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9257122" y="4090243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8499029" y="4657180"/>
              <a:ext cx="148856" cy="148856"/>
            </a:xfrm>
            <a:prstGeom prst="ellipse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9251141" y="321117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9602930" y="329666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736993" y="3579738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9866194" y="330061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9938980" y="3799332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10112702" y="34704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10121100" y="381990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791766" y="3013599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0211312" y="3186243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30624" y="3654166"/>
              <a:ext cx="148856" cy="148856"/>
            </a:xfrm>
            <a:prstGeom prst="ellipse">
              <a:avLst/>
            </a:prstGeom>
            <a:solidFill>
              <a:srgbClr val="92D05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8903669" y="446146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53694" y="454943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9854712" y="5146251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10476141" y="4635619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10152856" y="4260146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9467058" y="497039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9106953" y="48731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9680587" y="4224757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0304849" y="5135330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217596" y="419841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0945958" y="4949333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0792673" y="4296342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7703363" y="37990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10078428" y="4670264"/>
              <a:ext cx="148856" cy="148856"/>
            </a:xfrm>
            <a:prstGeom prst="ellipse">
              <a:avLst/>
            </a:prstGeom>
            <a:solidFill>
              <a:srgbClr val="528F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8275745" y="299545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7995988" y="35588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7855763" y="39514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8364278" y="33347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8829241" y="304057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8201317" y="485959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9178745" y="277767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8008163" y="4103866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9166237" y="358489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9357909" y="370775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9739970" y="26893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10121100" y="27927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8532372" y="271832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7866716" y="294160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8804820" y="2680969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519782" y="2086182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0644148" y="392061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0683458" y="35448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10520975" y="285209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10436482" y="255146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973907" y="3059860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923192" y="3576694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1224407" y="3375041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0745519" y="3306803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219443" y="3601248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9273196" y="2404397"/>
              <a:ext cx="148856" cy="14885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任意形状 71"/>
            <p:cNvSpPr/>
            <p:nvPr/>
          </p:nvSpPr>
          <p:spPr>
            <a:xfrm>
              <a:off x="8530254" y="3867912"/>
              <a:ext cx="3082626" cy="1399032"/>
            </a:xfrm>
            <a:custGeom>
              <a:avLst/>
              <a:gdLst>
                <a:gd name="connsiteX0" fmla="*/ 3082626 w 3082626"/>
                <a:gd name="connsiteY0" fmla="*/ 0 h 1399032"/>
                <a:gd name="connsiteX1" fmla="*/ 2067642 w 3082626"/>
                <a:gd name="connsiteY1" fmla="*/ 347472 h 1399032"/>
                <a:gd name="connsiteX2" fmla="*/ 705186 w 3082626"/>
                <a:gd name="connsiteY2" fmla="*/ 54864 h 1399032"/>
                <a:gd name="connsiteX3" fmla="*/ 119970 w 3082626"/>
                <a:gd name="connsiteY3" fmla="*/ 128016 h 1399032"/>
                <a:gd name="connsiteX4" fmla="*/ 19386 w 3082626"/>
                <a:gd name="connsiteY4" fmla="*/ 822960 h 1399032"/>
                <a:gd name="connsiteX5" fmla="*/ 385146 w 3082626"/>
                <a:gd name="connsiteY5" fmla="*/ 1399032 h 1399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82626" h="1399032">
                  <a:moveTo>
                    <a:pt x="3082626" y="0"/>
                  </a:moveTo>
                  <a:cubicBezTo>
                    <a:pt x="2773254" y="169164"/>
                    <a:pt x="2463882" y="338328"/>
                    <a:pt x="2067642" y="347472"/>
                  </a:cubicBezTo>
                  <a:cubicBezTo>
                    <a:pt x="1671402" y="356616"/>
                    <a:pt x="1029798" y="91440"/>
                    <a:pt x="705186" y="54864"/>
                  </a:cubicBezTo>
                  <a:cubicBezTo>
                    <a:pt x="380574" y="18288"/>
                    <a:pt x="234270" y="0"/>
                    <a:pt x="119970" y="128016"/>
                  </a:cubicBezTo>
                  <a:cubicBezTo>
                    <a:pt x="5670" y="256032"/>
                    <a:pt x="-24810" y="611124"/>
                    <a:pt x="19386" y="822960"/>
                  </a:cubicBezTo>
                  <a:cubicBezTo>
                    <a:pt x="63582" y="1034796"/>
                    <a:pt x="276942" y="1278636"/>
                    <a:pt x="385146" y="1399032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7814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39702"/>
            <a:ext cx="5594498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词组语义倾向识别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Mother of the Year”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场景描述识别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fever”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间接带有负面情感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off week”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间接带有正面情感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一词多义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tall blonde”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在咖啡庁指中杯咖啡，或在其他生活场景中指高挑的金发女子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信息不足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，从链接可知原微博带有“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，但在去除“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#not”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无法识别其反讽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665"/>
              </p:ext>
            </p:extLst>
          </p:nvPr>
        </p:nvGraphicFramePr>
        <p:xfrm>
          <a:off x="6613452" y="2468911"/>
          <a:ext cx="5154830" cy="28956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621438"/>
                <a:gridCol w="1046631"/>
                <a:gridCol w="3486761"/>
              </a:tblGrid>
              <a:tr h="295710"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编号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类别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微博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100" dirty="0" smtClean="0">
                          <a:solidFill>
                            <a:schemeClr val="bg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kumimoji="1" lang="zh-CN" altLang="en-US" sz="110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I</a:t>
                      </a:r>
                      <a:r>
                        <a:rPr lang="en-US" altLang="zh-CN" sz="1400" b="0" dirty="0" smtClean="0">
                          <a:solidFill>
                            <a:schemeClr val="bg1"/>
                          </a:solidFill>
                        </a:rPr>
                        <a:t> blame </a:t>
                      </a:r>
                      <a:r>
                        <a:rPr lang="en-US" altLang="zh-CN" sz="1400" dirty="0" smtClean="0"/>
                        <a:t>my mom.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Mother of the Year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So I’m the school nurse today. And I have a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fever</a:t>
                      </a:r>
                      <a:r>
                        <a:rPr lang="en-US" altLang="zh-CN" sz="1400" dirty="0" smtClean="0"/>
                        <a:t>.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Also it is funny how things at work get done when I’m on my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off week</a:t>
                      </a:r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情景反讽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Just walked in to #Starbucks and asked for a “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tall blonde</a:t>
                      </a:r>
                      <a:r>
                        <a:rPr lang="en-US" altLang="zh-CN" sz="1400" dirty="0" smtClean="0"/>
                        <a:t>” </a:t>
                      </a:r>
                      <a:r>
                        <a:rPr lang="en-US" altLang="zh-CN" sz="1400" dirty="0" err="1" smtClean="0"/>
                        <a:t>Hahahaha</a:t>
                      </a:r>
                      <a:endParaRPr lang="zh-CN" altLang="en-US" sz="1400" dirty="0"/>
                    </a:p>
                  </a:txBody>
                  <a:tcPr/>
                </a:tc>
              </a:tr>
              <a:tr h="359781"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de-DE" sz="1400" dirty="0" smtClean="0"/>
                        <a:t>其他反讽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400" dirty="0" err="1" smtClean="0"/>
                        <a:t>clashupdate</a:t>
                      </a:r>
                      <a:r>
                        <a:rPr lang="de-DE" altLang="zh-CN" sz="1400" dirty="0" smtClean="0"/>
                        <a:t> 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http://</a:t>
                      </a:r>
                      <a:r>
                        <a:rPr lang="de-DE" altLang="zh-CN" sz="1400" b="1" dirty="0" err="1" smtClean="0">
                          <a:solidFill>
                            <a:srgbClr val="FFFF00"/>
                          </a:solidFill>
                        </a:rPr>
                        <a:t>t.co</a:t>
                      </a:r>
                      <a:r>
                        <a:rPr lang="de-DE" altLang="zh-CN" sz="1400" b="1" dirty="0" smtClean="0">
                          <a:solidFill>
                            <a:srgbClr val="FFFF00"/>
                          </a:solidFill>
                        </a:rPr>
                        <a:t>/1bFOsIwnI5</a:t>
                      </a:r>
                      <a:r>
                        <a:rPr lang="zh-TW" altLang="en-US" sz="1400" b="1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endParaRPr lang="de-DE" altLang="zh-CN" sz="1400" b="1" dirty="0" smtClean="0">
                        <a:solidFill>
                          <a:srgbClr val="FFFF00"/>
                        </a:solidFill>
                      </a:endParaRPr>
                    </a:p>
                    <a:p>
                      <a:endParaRPr lang="zh-CN" altLang="en-US" sz="1400" b="1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10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基于多通道模型引入上下文的情感识别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578597" y="3594282"/>
            <a:ext cx="3185487" cy="4589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在算法建模中引入上下文信息</a:t>
            </a:r>
            <a:endParaRPr kumimoji="1" lang="en-US" altLang="zh-CN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284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329067" y="1080615"/>
            <a:ext cx="9780367" cy="463914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768579"/>
              </p:ext>
            </p:extLst>
          </p:nvPr>
        </p:nvGraphicFramePr>
        <p:xfrm>
          <a:off x="1179729" y="2219134"/>
          <a:ext cx="5115847" cy="376428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2612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0" dirty="0" smtClean="0"/>
                        <a:t>类别</a:t>
                      </a:r>
                      <a:endParaRPr lang="zh-CN" altLang="en-US" sz="13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300" b="0" dirty="0" smtClean="0"/>
                        <a:t> </a:t>
                      </a:r>
                      <a:r>
                        <a:rPr lang="zh-CN" altLang="en-US" sz="1300" b="0" dirty="0" smtClean="0"/>
                        <a:t>对话</a:t>
                      </a:r>
                      <a:endParaRPr lang="zh-CN" altLang="en-US" sz="13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开心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I’m in mood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ya</a:t>
                      </a:r>
                      <a:r>
                        <a:rPr lang="en-US" altLang="zh-CN" sz="1300" dirty="0" smtClean="0"/>
                        <a:t> need a hug ? :-)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yeah</a:t>
                      </a:r>
                      <a:endParaRPr lang="zh-CN" altLang="en-US" sz="13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悲伤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Not coz of you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why? Tell me</a:t>
                      </a:r>
                      <a:endParaRPr lang="zh-CN" altLang="en-US" sz="13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:( My girlfriend left me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愤怒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He is over me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so YOU say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I just hate him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/>
                        <a:t>其他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（第一轮）用户甲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degreee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（第二轮）用户乙</a:t>
                      </a:r>
                      <a:r>
                        <a:rPr lang="en-US" altLang="zh-CN" sz="1300" dirty="0" smtClean="0"/>
                        <a:t>: what degree &amp; where?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  <a:tr h="261277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300" dirty="0" smtClean="0"/>
                        <a:t>（第三轮）用户甲</a:t>
                      </a:r>
                      <a:r>
                        <a:rPr lang="en-US" altLang="zh-CN" sz="1300" dirty="0" smtClean="0"/>
                        <a:t>: </a:t>
                      </a:r>
                      <a:r>
                        <a:rPr lang="en-US" altLang="zh-CN" sz="1300" dirty="0" err="1" smtClean="0"/>
                        <a:t>sryyy</a:t>
                      </a:r>
                      <a:r>
                        <a:rPr lang="en-US" altLang="zh-CN" sz="1300" dirty="0" smtClean="0"/>
                        <a:t> </a:t>
                      </a:r>
                      <a:r>
                        <a:rPr lang="en-US" altLang="zh-CN" sz="1300" dirty="0" err="1" smtClean="0"/>
                        <a:t>i</a:t>
                      </a:r>
                      <a:r>
                        <a:rPr lang="en-US" altLang="zh-CN" sz="1300" dirty="0" smtClean="0"/>
                        <a:t> really got to goo</a:t>
                      </a:r>
                      <a:endParaRPr lang="zh-CN" altLang="en-US" sz="13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095767215"/>
              </p:ext>
            </p:extLst>
          </p:nvPr>
        </p:nvGraphicFramePr>
        <p:xfrm>
          <a:off x="6445571" y="2815210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图表 15"/>
          <p:cNvGraphicFramePr/>
          <p:nvPr>
            <p:extLst>
              <p:ext uri="{D42A27DB-BD31-4B8C-83A1-F6EECF244321}">
                <p14:modId xmlns:p14="http://schemas.microsoft.com/office/powerpoint/2010/main" val="532804411"/>
              </p:ext>
            </p:extLst>
          </p:nvPr>
        </p:nvGraphicFramePr>
        <p:xfrm>
          <a:off x="8472076" y="2815798"/>
          <a:ext cx="2795631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808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971502" y="1124833"/>
            <a:ext cx="10402555" cy="4711779"/>
            <a:chOff x="1452211" y="1659310"/>
            <a:chExt cx="9703469" cy="4395132"/>
          </a:xfrm>
        </p:grpSpPr>
        <p:sp>
          <p:nvSpPr>
            <p:cNvPr id="5" name="圆角矩形 4"/>
            <p:cNvSpPr/>
            <p:nvPr/>
          </p:nvSpPr>
          <p:spPr>
            <a:xfrm>
              <a:off x="3099874" y="2422016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20149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413164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3624829" y="2523643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PMingLiU" charset="-120"/>
                <a:ea typeface="PMingLiU" charset="-120"/>
                <a:cs typeface="PMingLiU" charset="-12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3099873" y="2977399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320149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3413164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3624829" y="3079026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3099873" y="4059084"/>
              <a:ext cx="742152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320149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3413164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24829" y="4160711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915163" y="2280250"/>
              <a:ext cx="1037025" cy="22935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  <a:ea typeface="PMingLiU" charset="-120"/>
                                <a:cs typeface="PMingLiU" charset="-12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>
                    <a:latin typeface="PMingLiU" charset="-120"/>
                    <a:ea typeface="PMingLiU" charset="-120"/>
                    <a:cs typeface="PMingLiU" charset="-12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436215"/>
                  <a:ext cx="269433" cy="2174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383" b="-105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014" y="2957571"/>
                  <a:ext cx="263021" cy="2178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6522"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kumimoji="1" lang="en-US" altLang="zh-CN" sz="14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1" lang="en-US" altLang="zh-CN" sz="14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9640" y="4073293"/>
                  <a:ext cx="316305" cy="24461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455" b="-69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线箭头连接符 20"/>
            <p:cNvCxnSpPr/>
            <p:nvPr/>
          </p:nvCxnSpPr>
          <p:spPr>
            <a:xfrm>
              <a:off x="2742254" y="3146730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/>
            <p:cNvCxnSpPr/>
            <p:nvPr/>
          </p:nvCxnSpPr>
          <p:spPr>
            <a:xfrm>
              <a:off x="2742254" y="4217868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1676305" y="1659310"/>
              <a:ext cx="1146468" cy="553998"/>
            </a:xfrm>
            <a:prstGeom prst="rect">
              <a:avLst/>
            </a:prstGeom>
            <a:noFill/>
          </p:spPr>
          <p:txBody>
            <a:bodyPr vert="horz" wrap="none" rtlCol="0">
              <a:spAutoFit/>
            </a:bodyPr>
            <a:lstStyle/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三轮对话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TW" altLang="en-US" sz="1500" dirty="0">
                  <a:latin typeface="SimHei" charset="-122"/>
                  <a:ea typeface="SimHei" charset="-122"/>
                  <a:cs typeface="SimHei" charset="-122"/>
                </a:rPr>
                <a:t>对应词序列</a:t>
              </a:r>
              <a:endParaRPr kumimoji="1" lang="en-US" altLang="zh-TW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8557" y="1906708"/>
              <a:ext cx="761747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词嵌入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798107" y="2412793"/>
              <a:ext cx="275202" cy="196434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RNN</a:t>
              </a:r>
              <a:r>
                <a:rPr kumimoji="1" lang="zh-CN" altLang="en-US" sz="1200" dirty="0">
                  <a:solidFill>
                    <a:schemeClr val="tx1"/>
                  </a:solidFill>
                </a:rPr>
                <a:t> </a:t>
              </a:r>
              <a:r>
                <a:rPr kumimoji="1" lang="en-US" altLang="zh-CN" sz="1200" dirty="0">
                  <a:solidFill>
                    <a:schemeClr val="tx1"/>
                  </a:solidFill>
                </a:rPr>
                <a:t>/ CNN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5845022" y="2412795"/>
              <a:ext cx="272857" cy="196433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池化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注意力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/ </a:t>
              </a:r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其他 </a:t>
              </a:r>
              <a:r>
                <a:rPr kumimoji="1" lang="en-US" altLang="zh-CN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  </a:t>
              </a:r>
              <a:endParaRPr kumimoji="1" lang="zh-CN" altLang="en-US" sz="1400" dirty="0">
                <a:solidFill>
                  <a:schemeClr val="tx1"/>
                </a:solidFill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127041" y="2273663"/>
              <a:ext cx="284201" cy="230014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高斯噪声</a:t>
              </a: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529945" y="2235911"/>
              <a:ext cx="272857" cy="232085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Dropout</a:t>
              </a:r>
              <a:endParaRPr kumimoji="1"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586896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8011266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ReLU</a:t>
              </a:r>
              <a:endParaRPr kumimoji="1" lang="en-US" altLang="zh-CN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直线箭头连接符 30"/>
            <p:cNvCxnSpPr>
              <a:stCxn id="10" idx="3"/>
            </p:cNvCxnSpPr>
            <p:nvPr/>
          </p:nvCxnSpPr>
          <p:spPr>
            <a:xfrm>
              <a:off x="3842026" y="2580800"/>
              <a:ext cx="2850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线箭头连接符 31"/>
            <p:cNvCxnSpPr/>
            <p:nvPr/>
          </p:nvCxnSpPr>
          <p:spPr>
            <a:xfrm>
              <a:off x="4412255" y="25808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线箭头连接符 32"/>
            <p:cNvCxnSpPr/>
            <p:nvPr/>
          </p:nvCxnSpPr>
          <p:spPr>
            <a:xfrm>
              <a:off x="4412255" y="3152900"/>
              <a:ext cx="3858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线箭头连接符 33"/>
            <p:cNvCxnSpPr/>
            <p:nvPr/>
          </p:nvCxnSpPr>
          <p:spPr>
            <a:xfrm>
              <a:off x="4411229" y="4225852"/>
              <a:ext cx="3868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/>
            <p:nvPr/>
          </p:nvCxnSpPr>
          <p:spPr>
            <a:xfrm>
              <a:off x="5073309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线箭头连接符 35"/>
            <p:cNvCxnSpPr/>
            <p:nvPr/>
          </p:nvCxnSpPr>
          <p:spPr>
            <a:xfrm>
              <a:off x="5073309" y="31467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/>
            <p:nvPr/>
          </p:nvCxnSpPr>
          <p:spPr>
            <a:xfrm>
              <a:off x="5594027" y="2574630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线箭头连接符 37"/>
            <p:cNvCxnSpPr/>
            <p:nvPr/>
          </p:nvCxnSpPr>
          <p:spPr>
            <a:xfrm>
              <a:off x="5594027" y="3139638"/>
              <a:ext cx="2365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stCxn id="82" idx="6"/>
              <a:endCxn id="103" idx="1"/>
            </p:cNvCxnSpPr>
            <p:nvPr/>
          </p:nvCxnSpPr>
          <p:spPr>
            <a:xfrm flipV="1">
              <a:off x="7285709" y="4863194"/>
              <a:ext cx="301182" cy="15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103" idx="3"/>
              <a:endCxn id="104" idx="1"/>
            </p:cNvCxnSpPr>
            <p:nvPr/>
          </p:nvCxnSpPr>
          <p:spPr>
            <a:xfrm>
              <a:off x="7859753" y="4863189"/>
              <a:ext cx="15151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线箭头连接符 40"/>
            <p:cNvCxnSpPr/>
            <p:nvPr/>
          </p:nvCxnSpPr>
          <p:spPr>
            <a:xfrm flipV="1">
              <a:off x="9154186" y="4862703"/>
              <a:ext cx="414575" cy="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4649766" y="1892211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特征编码器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608543" y="2252928"/>
              <a:ext cx="1703947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968492" y="3283501"/>
              <a:ext cx="1615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各情感类别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  <a:p>
              <a:pPr algn="ctr"/>
              <a:r>
                <a:rPr kumimoji="1" lang="zh-CN" altLang="en-US" sz="1400" dirty="0">
                  <a:latin typeface="SimHei" charset="-122"/>
                  <a:ea typeface="SimHei" charset="-122"/>
                  <a:cs typeface="SimHei" charset="-122"/>
                </a:rPr>
                <a:t>概率分布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45" name="直线箭头连接符 44"/>
            <p:cNvCxnSpPr/>
            <p:nvPr/>
          </p:nvCxnSpPr>
          <p:spPr>
            <a:xfrm>
              <a:off x="2742252" y="2612812"/>
              <a:ext cx="346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5283934" y="239715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285867" y="294445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5279155" y="4041212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49" name="直线箭头连接符 48"/>
            <p:cNvCxnSpPr>
              <a:stCxn id="97" idx="3"/>
              <a:endCxn id="100" idx="1"/>
            </p:cNvCxnSpPr>
            <p:nvPr/>
          </p:nvCxnSpPr>
          <p:spPr>
            <a:xfrm>
              <a:off x="6117878" y="3394964"/>
              <a:ext cx="412066" cy="137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圆角矩形 49"/>
            <p:cNvSpPr/>
            <p:nvPr/>
          </p:nvSpPr>
          <p:spPr>
            <a:xfrm rot="5400000">
              <a:off x="9244274" y="4703919"/>
              <a:ext cx="966538" cy="3175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5400000">
              <a:off x="9660459" y="447021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 rot="5400000">
              <a:off x="9660459" y="468187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 rot="5400000">
              <a:off x="9660459" y="4893540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 rot="5400000">
              <a:off x="9666011" y="5105205"/>
              <a:ext cx="135467" cy="13546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 rot="5400000">
              <a:off x="2514835" y="336079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56" name="文本框 55"/>
            <p:cNvSpPr txBox="1"/>
            <p:nvPr/>
          </p:nvSpPr>
          <p:spPr>
            <a:xfrm rot="5400000">
              <a:off x="3355529" y="3531609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/>
                <a:t>…</a:t>
              </a:r>
              <a:endParaRPr kumimoji="1" lang="zh-CN" altLang="en-US" sz="1400" dirty="0"/>
            </a:p>
          </p:txBody>
        </p:sp>
        <p:cxnSp>
          <p:nvCxnSpPr>
            <p:cNvPr id="57" name="直线箭头连接符 56"/>
            <p:cNvCxnSpPr/>
            <p:nvPr/>
          </p:nvCxnSpPr>
          <p:spPr>
            <a:xfrm>
              <a:off x="5074358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/>
            <p:nvPr/>
          </p:nvCxnSpPr>
          <p:spPr>
            <a:xfrm>
              <a:off x="5595076" y="4225852"/>
              <a:ext cx="23549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7402728" y="3733592"/>
              <a:ext cx="1951936" cy="232085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538058" y="3262149"/>
              <a:ext cx="161595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500" dirty="0">
                  <a:latin typeface="SimHei" charset="-122"/>
                  <a:ea typeface="SimHei" charset="-122"/>
                  <a:cs typeface="SimHei" charset="-122"/>
                </a:rPr>
                <a:t>概率预测器</a:t>
              </a:r>
              <a:endParaRPr kumimoji="1" lang="en-US" altLang="zh-CN" sz="15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1" name="圆角矩形 60"/>
            <p:cNvSpPr/>
            <p:nvPr/>
          </p:nvSpPr>
          <p:spPr>
            <a:xfrm>
              <a:off x="10120125" y="4379451"/>
              <a:ext cx="275202" cy="966539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Argmax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0603758" y="4694423"/>
              <a:ext cx="269626" cy="323165"/>
            </a:xfrm>
            <a:prstGeom prst="rect">
              <a:avLst/>
            </a:prstGeom>
            <a:noFill/>
          </p:spPr>
          <p:txBody>
            <a:bodyPr vert="horz" wrap="none" rtlCol="0" anchor="t">
              <a:spAutoFit/>
            </a:bodyPr>
            <a:lstStyle/>
            <a:p>
              <a:r>
                <a:rPr kumimoji="1" lang="en-US" altLang="zh-CN" sz="1500" i="1" dirty="0">
                  <a:latin typeface="Cambria Math" charset="0"/>
                  <a:ea typeface="Cambria Math" charset="0"/>
                  <a:cs typeface="Cambria Math" charset="0"/>
                </a:rPr>
                <a:t>c</a:t>
              </a:r>
              <a:endParaRPr kumimoji="1" lang="zh-CN" altLang="en-US" sz="1500" i="1" dirty="0">
                <a:latin typeface="Cambria Math" charset="0"/>
                <a:ea typeface="Cambria Math" charset="0"/>
                <a:cs typeface="Cambria Math" charset="0"/>
              </a:endParaRPr>
            </a:p>
          </p:txBody>
        </p:sp>
        <p:cxnSp>
          <p:nvCxnSpPr>
            <p:cNvPr id="63" name="直线箭头连接符 62"/>
            <p:cNvCxnSpPr/>
            <p:nvPr/>
          </p:nvCxnSpPr>
          <p:spPr>
            <a:xfrm>
              <a:off x="9886327" y="4862704"/>
              <a:ext cx="233798" cy="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/>
            <p:nvPr/>
          </p:nvCxnSpPr>
          <p:spPr>
            <a:xfrm flipV="1">
              <a:off x="10395327" y="4862720"/>
              <a:ext cx="257162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10149299" y="3858647"/>
              <a:ext cx="100638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kumimoji="1" lang="zh-CN" altLang="en-US" sz="1400">
                  <a:latin typeface="SimHei" charset="-122"/>
                  <a:ea typeface="SimHei" charset="-122"/>
                  <a:cs typeface="SimHei" charset="-122"/>
                </a:rPr>
                <a:t>情感类别</a:t>
              </a:r>
              <a:endParaRPr kumimoji="1" lang="en-US" altLang="zh-CN" sz="14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66" name="左大括号 65"/>
            <p:cNvSpPr/>
            <p:nvPr/>
          </p:nvSpPr>
          <p:spPr>
            <a:xfrm>
              <a:off x="2315556" y="2239468"/>
              <a:ext cx="118387" cy="2320851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文本框 66"/>
                <p:cNvSpPr txBox="1"/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4319" y="3292626"/>
                  <a:ext cx="263021" cy="21544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67"/>
                <p:cNvSpPr txBox="1"/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67" name="文本框 6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6678" y="4766159"/>
                  <a:ext cx="266868" cy="21544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2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9" name="组 68"/>
            <p:cNvGrpSpPr/>
            <p:nvPr/>
          </p:nvGrpSpPr>
          <p:grpSpPr>
            <a:xfrm>
              <a:off x="6994371" y="4719115"/>
              <a:ext cx="291338" cy="291338"/>
              <a:chOff x="6139877" y="3890914"/>
              <a:chExt cx="291338" cy="291338"/>
            </a:xfrm>
          </p:grpSpPr>
          <p:sp>
            <p:nvSpPr>
              <p:cNvPr id="103" name="椭圆 102"/>
              <p:cNvSpPr/>
              <p:nvPr/>
            </p:nvSpPr>
            <p:spPr>
              <a:xfrm>
                <a:off x="6139877" y="3890914"/>
                <a:ext cx="291338" cy="291338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4" name="直线连接符 103"/>
              <p:cNvCxnSpPr/>
              <p:nvPr/>
            </p:nvCxnSpPr>
            <p:spPr>
              <a:xfrm>
                <a:off x="6139877" y="4036583"/>
                <a:ext cx="291338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连接符 104"/>
              <p:cNvCxnSpPr/>
              <p:nvPr/>
            </p:nvCxnSpPr>
            <p:spPr>
              <a:xfrm>
                <a:off x="6285546" y="3890914"/>
                <a:ext cx="0" cy="29133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文本框 69"/>
            <p:cNvSpPr txBox="1"/>
            <p:nvPr/>
          </p:nvSpPr>
          <p:spPr>
            <a:xfrm>
              <a:off x="3257537" y="4687303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2873306" y="4728469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4116167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>
              <a:off x="4605313" y="4728469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4" name="直线箭头连接符 73"/>
            <p:cNvCxnSpPr>
              <a:stCxn id="99" idx="3"/>
              <a:endCxn id="101" idx="1"/>
            </p:cNvCxnSpPr>
            <p:nvPr/>
          </p:nvCxnSpPr>
          <p:spPr>
            <a:xfrm>
              <a:off x="3949869" y="4868683"/>
              <a:ext cx="1663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线箭头连接符 74"/>
            <p:cNvCxnSpPr>
              <a:stCxn id="101" idx="3"/>
              <a:endCxn id="102" idx="1"/>
            </p:cNvCxnSpPr>
            <p:nvPr/>
          </p:nvCxnSpPr>
          <p:spPr>
            <a:xfrm>
              <a:off x="4459645" y="4868683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圆角矩形 75"/>
            <p:cNvSpPr/>
            <p:nvPr/>
          </p:nvSpPr>
          <p:spPr>
            <a:xfrm>
              <a:off x="6492080" y="4728469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77" name="直线箭头连接符 76"/>
            <p:cNvCxnSpPr>
              <a:stCxn id="102" idx="3"/>
            </p:cNvCxnSpPr>
            <p:nvPr/>
          </p:nvCxnSpPr>
          <p:spPr>
            <a:xfrm>
              <a:off x="6310160" y="4868683"/>
              <a:ext cx="18192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线箭头连接符 77"/>
            <p:cNvCxnSpPr>
              <a:endCxn id="82" idx="2"/>
            </p:cNvCxnSpPr>
            <p:nvPr/>
          </p:nvCxnSpPr>
          <p:spPr>
            <a:xfrm flipV="1">
              <a:off x="6835560" y="4864786"/>
              <a:ext cx="158813" cy="389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/>
          </p:nvSpPr>
          <p:spPr>
            <a:xfrm>
              <a:off x="5285867" y="4692696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79"/>
                <p:cNvSpPr txBox="1"/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CN" sz="14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𝑤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kumimoji="1" lang="zh-CN" altLang="en-US" sz="14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5456" y="5441144"/>
                  <a:ext cx="266868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638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1" name="文本框 80"/>
            <p:cNvSpPr txBox="1"/>
            <p:nvPr/>
          </p:nvSpPr>
          <p:spPr>
            <a:xfrm>
              <a:off x="3257636" y="5374971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82" name="直线箭头连接符 81"/>
            <p:cNvCxnSpPr/>
            <p:nvPr/>
          </p:nvCxnSpPr>
          <p:spPr>
            <a:xfrm>
              <a:off x="2327678" y="5563504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圆角矩形 82"/>
            <p:cNvSpPr/>
            <p:nvPr/>
          </p:nvSpPr>
          <p:spPr>
            <a:xfrm>
              <a:off x="2873306" y="5423290"/>
              <a:ext cx="1076560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4116167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4605313" y="5423290"/>
              <a:ext cx="1704846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6" name="直线箭头连接符 85"/>
            <p:cNvCxnSpPr/>
            <p:nvPr/>
          </p:nvCxnSpPr>
          <p:spPr>
            <a:xfrm>
              <a:off x="3949859" y="5563504"/>
              <a:ext cx="16630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线箭头连接符 86"/>
            <p:cNvCxnSpPr/>
            <p:nvPr/>
          </p:nvCxnSpPr>
          <p:spPr>
            <a:xfrm>
              <a:off x="4459645" y="5563504"/>
              <a:ext cx="14566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圆角矩形 87"/>
            <p:cNvSpPr/>
            <p:nvPr/>
          </p:nvSpPr>
          <p:spPr>
            <a:xfrm>
              <a:off x="6492080" y="5423290"/>
              <a:ext cx="343478" cy="280428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cxnSp>
          <p:nvCxnSpPr>
            <p:cNvPr id="89" name="直线箭头连接符 88"/>
            <p:cNvCxnSpPr/>
            <p:nvPr/>
          </p:nvCxnSpPr>
          <p:spPr>
            <a:xfrm>
              <a:off x="6310159" y="5563504"/>
              <a:ext cx="1819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文本框 89"/>
            <p:cNvSpPr txBox="1"/>
            <p:nvPr/>
          </p:nvSpPr>
          <p:spPr>
            <a:xfrm>
              <a:off x="5285867" y="5387517"/>
              <a:ext cx="3080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mr-IN" altLang="zh-CN" sz="1400" dirty="0"/>
                <a:t>…</a:t>
              </a:r>
              <a:endParaRPr kumimoji="1" lang="zh-CN" altLang="en-US" sz="1400" dirty="0"/>
            </a:p>
          </p:txBody>
        </p:sp>
        <p:cxnSp>
          <p:nvCxnSpPr>
            <p:cNvPr id="91" name="肘形连接符 90"/>
            <p:cNvCxnSpPr>
              <a:stCxn id="100" idx="3"/>
              <a:endCxn id="82" idx="0"/>
            </p:cNvCxnSpPr>
            <p:nvPr/>
          </p:nvCxnSpPr>
          <p:spPr>
            <a:xfrm>
              <a:off x="6802800" y="3396335"/>
              <a:ext cx="337240" cy="1322780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肘形连接符 91"/>
            <p:cNvCxnSpPr>
              <a:endCxn id="82" idx="4"/>
            </p:cNvCxnSpPr>
            <p:nvPr/>
          </p:nvCxnSpPr>
          <p:spPr>
            <a:xfrm flipV="1">
              <a:off x="6835558" y="5010455"/>
              <a:ext cx="304482" cy="553051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圆角矩形 92"/>
            <p:cNvSpPr/>
            <p:nvPr/>
          </p:nvSpPr>
          <p:spPr>
            <a:xfrm>
              <a:off x="8434439" y="3873432"/>
              <a:ext cx="272857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eaVert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tx1"/>
                  </a:solidFill>
                  <a:latin typeface="SimHei" charset="-122"/>
                  <a:ea typeface="SimHei" charset="-122"/>
                  <a:cs typeface="SimHei" charset="-122"/>
                </a:rPr>
                <a:t>全联接层</a:t>
              </a:r>
            </a:p>
          </p:txBody>
        </p:sp>
        <p:sp>
          <p:nvSpPr>
            <p:cNvPr id="94" name="圆角矩形 93"/>
            <p:cNvSpPr/>
            <p:nvPr/>
          </p:nvSpPr>
          <p:spPr>
            <a:xfrm>
              <a:off x="8878982" y="3873432"/>
              <a:ext cx="275202" cy="1979514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vert270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Softmax</a:t>
              </a:r>
            </a:p>
          </p:txBody>
        </p:sp>
        <p:cxnSp>
          <p:nvCxnSpPr>
            <p:cNvPr id="95" name="直线箭头连接符 94"/>
            <p:cNvCxnSpPr/>
            <p:nvPr/>
          </p:nvCxnSpPr>
          <p:spPr>
            <a:xfrm>
              <a:off x="8707294" y="4863189"/>
              <a:ext cx="17168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104" idx="3"/>
            </p:cNvCxnSpPr>
            <p:nvPr/>
          </p:nvCxnSpPr>
          <p:spPr>
            <a:xfrm>
              <a:off x="8286470" y="4863189"/>
              <a:ext cx="14796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1459224" y="5405749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三轮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452211" y="4741910"/>
              <a:ext cx="646331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第二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454736" y="3267003"/>
              <a:ext cx="646331" cy="276999"/>
            </a:xfrm>
            <a:prstGeom prst="rect">
              <a:avLst/>
            </a:prstGeom>
          </p:spPr>
          <p:txBody>
            <a:bodyPr vert="horz" wrap="none">
              <a:spAutoFit/>
            </a:bodyPr>
            <a:lstStyle/>
            <a:p>
              <a:r>
                <a:rPr kumimoji="1" lang="zh-CN" altLang="en-US" sz="1200" dirty="0">
                  <a:latin typeface="SimHei" charset="-122"/>
                  <a:ea typeface="SimHei" charset="-122"/>
                  <a:cs typeface="SimHei" charset="-122"/>
                </a:rPr>
                <a:t>第一</a:t>
              </a:r>
              <a:r>
                <a:rPr kumimoji="1" lang="zh-TW" altLang="en-US" sz="1200" dirty="0">
                  <a:latin typeface="SimHei" charset="-122"/>
                  <a:ea typeface="SimHei" charset="-122"/>
                  <a:cs typeface="SimHei" charset="-122"/>
                </a:rPr>
                <a:t>轮</a:t>
              </a:r>
              <a:endParaRPr lang="zh-CN" altLang="en-US" sz="1200" dirty="0">
                <a:latin typeface="SimHei" charset="-122"/>
                <a:ea typeface="SimHei" charset="-122"/>
                <a:cs typeface="SimHei" charset="-122"/>
              </a:endParaRPr>
            </a:p>
          </p:txBody>
        </p:sp>
        <p:cxnSp>
          <p:nvCxnSpPr>
            <p:cNvPr id="100" name="直线箭头连接符 99"/>
            <p:cNvCxnSpPr/>
            <p:nvPr/>
          </p:nvCxnSpPr>
          <p:spPr>
            <a:xfrm>
              <a:off x="2327678" y="4873881"/>
              <a:ext cx="53648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/>
            <p:cNvCxnSpPr>
              <a:stCxn id="22" idx="3"/>
            </p:cNvCxnSpPr>
            <p:nvPr/>
          </p:nvCxnSpPr>
          <p:spPr>
            <a:xfrm>
              <a:off x="3842025" y="4217868"/>
              <a:ext cx="27414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/>
            <p:cNvCxnSpPr/>
            <p:nvPr/>
          </p:nvCxnSpPr>
          <p:spPr>
            <a:xfrm>
              <a:off x="3847666" y="3139638"/>
              <a:ext cx="2685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768767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 </a:t>
            </a:r>
            <a:r>
              <a:rPr lang="zh-CN" altLang="en-US" sz="2900" dirty="0"/>
              <a:t>多通道分类模型框架</a:t>
            </a:r>
          </a:p>
        </p:txBody>
      </p:sp>
      <p:sp>
        <p:nvSpPr>
          <p:cNvPr id="10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0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968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877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p>
                    </m:sSubSup>
                  </m:oMath>
                </a14:m>
                <a:endParaRPr kumimoji="1" lang="zh-CN" altLang="en-US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文本框 72"/>
          <p:cNvSpPr txBox="1"/>
          <p:nvPr/>
        </p:nvSpPr>
        <p:spPr>
          <a:xfrm>
            <a:off x="4164997" y="3588009"/>
            <a:ext cx="8959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latin typeface="Microsoft YaHei" charset="-122"/>
                <a:ea typeface="Microsoft YaHei" charset="-122"/>
                <a:cs typeface="Microsoft YaHei" charset="-122"/>
              </a:rPr>
              <a:t>三轮对话</a:t>
            </a:r>
            <a:endParaRPr kumimoji="1"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3597969" y="4081953"/>
            <a:ext cx="2034978" cy="4156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</a:t>
            </a:r>
            <a:r>
              <a:rPr lang="zh-CN" altLang="en-US" sz="1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分类情感识别</a:t>
            </a:r>
            <a:endParaRPr kumimoji="1" lang="zh-CN" altLang="en-US" sz="1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5" name="组 74"/>
          <p:cNvGrpSpPr/>
          <p:nvPr/>
        </p:nvGrpSpPr>
        <p:grpSpPr>
          <a:xfrm>
            <a:off x="894591" y="4806036"/>
            <a:ext cx="6556595" cy="720000"/>
            <a:chOff x="428996" y="4794900"/>
            <a:chExt cx="6556595" cy="851558"/>
          </a:xfrm>
        </p:grpSpPr>
        <p:sp>
          <p:nvSpPr>
            <p:cNvPr id="76" name="椭圆 75"/>
            <p:cNvSpPr/>
            <p:nvPr/>
          </p:nvSpPr>
          <p:spPr>
            <a:xfrm>
              <a:off x="1479772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2861760" y="4943845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28996" y="4794900"/>
              <a:ext cx="6556595" cy="851558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endPara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28997" y="5053359"/>
              <a:ext cx="999270" cy="304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Microsoft YaHei" charset="-122"/>
                  <a:ea typeface="Microsoft YaHei" charset="-122"/>
                  <a:cs typeface="Microsoft YaHei" charset="-122"/>
                </a:rPr>
                <a:t>中间</a:t>
              </a:r>
              <a:r>
                <a:rPr lang="zh-CN" altLang="en-US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结果 </a:t>
              </a:r>
              <a:r>
                <a:rPr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I</a:t>
              </a:r>
              <a:endPara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4243748" y="4959533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5598940" y="4943751"/>
              <a:ext cx="1285598" cy="537491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14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endParaRPr kumimoji="1" lang="zh-CN" altLang="en-US" sz="1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82" name="直线箭头连接符 81"/>
          <p:cNvCxnSpPr>
            <a:stCxn id="73" idx="2"/>
            <a:endCxn id="74" idx="0"/>
          </p:cNvCxnSpPr>
          <p:nvPr/>
        </p:nvCxnSpPr>
        <p:spPr>
          <a:xfrm>
            <a:off x="4612953" y="3895786"/>
            <a:ext cx="2505" cy="186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/>
          <p:cNvCxnSpPr>
            <a:stCxn id="79" idx="2"/>
            <a:endCxn id="81" idx="0"/>
          </p:cNvCxnSpPr>
          <p:nvPr/>
        </p:nvCxnSpPr>
        <p:spPr>
          <a:xfrm flipH="1">
            <a:off x="2588166" y="4497584"/>
            <a:ext cx="2027292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/>
          <p:cNvCxnSpPr>
            <a:stCxn id="79" idx="2"/>
            <a:endCxn id="84" idx="0"/>
          </p:cNvCxnSpPr>
          <p:nvPr/>
        </p:nvCxnSpPr>
        <p:spPr>
          <a:xfrm flipH="1">
            <a:off x="3970154" y="4497584"/>
            <a:ext cx="645304" cy="43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/>
          <p:cNvCxnSpPr>
            <a:stCxn id="79" idx="2"/>
          </p:cNvCxnSpPr>
          <p:nvPr/>
        </p:nvCxnSpPr>
        <p:spPr>
          <a:xfrm>
            <a:off x="4615458" y="4497584"/>
            <a:ext cx="736684" cy="447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/>
          <p:cNvCxnSpPr>
            <a:stCxn id="79" idx="2"/>
          </p:cNvCxnSpPr>
          <p:nvPr/>
        </p:nvCxnSpPr>
        <p:spPr>
          <a:xfrm>
            <a:off x="4615458" y="4497584"/>
            <a:ext cx="2091876" cy="434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8" name="椭圆 147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9" name="椭圆 148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0" name="椭圆 149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1" name="椭圆 150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2" name="椭圆 151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3" name="椭圆 152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4" name="椭圆 153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5" name="椭圆 154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6" name="椭圆 155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椭圆 156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椭圆 157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9" name="椭圆 158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0" name="椭圆 159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1" name="椭圆 160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2" name="椭圆 161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3" name="椭圆 162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4" name="椭圆 163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5" name="椭圆 164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6" name="椭圆 165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7" name="椭圆 166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8" name="椭圆 167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9" name="椭圆 168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椭圆 169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1" name="椭圆 170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2" name="椭圆 171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3" name="椭圆 172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4" name="椭圆 173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9" name="椭圆 178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4" name="椭圆 183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8" name="椭圆 197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9" name="椭圆 198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0" name="椭圆 199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1" name="椭圆 200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2" name="椭圆 201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3" name="椭圆 202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4" name="椭圆 203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5" name="椭圆 204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7" name="任意形状 206"/>
          <p:cNvSpPr/>
          <p:nvPr/>
        </p:nvSpPr>
        <p:spPr>
          <a:xfrm>
            <a:off x="7429500" y="3490527"/>
            <a:ext cx="4356100" cy="704819"/>
          </a:xfrm>
          <a:custGeom>
            <a:avLst/>
            <a:gdLst>
              <a:gd name="connsiteX0" fmla="*/ 0 w 4356100"/>
              <a:gd name="connsiteY0" fmla="*/ 90873 h 704819"/>
              <a:gd name="connsiteX1" fmla="*/ 685800 w 4356100"/>
              <a:gd name="connsiteY1" fmla="*/ 1973 h 704819"/>
              <a:gd name="connsiteX2" fmla="*/ 1511300 w 4356100"/>
              <a:gd name="connsiteY2" fmla="*/ 167073 h 704819"/>
              <a:gd name="connsiteX3" fmla="*/ 2870200 w 4356100"/>
              <a:gd name="connsiteY3" fmla="*/ 700473 h 704819"/>
              <a:gd name="connsiteX4" fmla="*/ 4356100 w 4356100"/>
              <a:gd name="connsiteY4" fmla="*/ 433773 h 704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6100" h="704819">
                <a:moveTo>
                  <a:pt x="0" y="90873"/>
                </a:moveTo>
                <a:cubicBezTo>
                  <a:pt x="216958" y="40073"/>
                  <a:pt x="433917" y="-10727"/>
                  <a:pt x="685800" y="1973"/>
                </a:cubicBezTo>
                <a:cubicBezTo>
                  <a:pt x="937683" y="14673"/>
                  <a:pt x="1147233" y="50656"/>
                  <a:pt x="1511300" y="167073"/>
                </a:cubicBezTo>
                <a:cubicBezTo>
                  <a:pt x="1875367" y="283490"/>
                  <a:pt x="2396067" y="656023"/>
                  <a:pt x="2870200" y="700473"/>
                </a:cubicBezTo>
                <a:cubicBezTo>
                  <a:pt x="3344333" y="744923"/>
                  <a:pt x="4356100" y="433773"/>
                  <a:pt x="4356100" y="43377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8" name="任意形状 207"/>
          <p:cNvSpPr/>
          <p:nvPr/>
        </p:nvSpPr>
        <p:spPr>
          <a:xfrm>
            <a:off x="8750300" y="2957214"/>
            <a:ext cx="1794759" cy="1233786"/>
          </a:xfrm>
          <a:custGeom>
            <a:avLst/>
            <a:gdLst>
              <a:gd name="connsiteX0" fmla="*/ 0 w 1794759"/>
              <a:gd name="connsiteY0" fmla="*/ 636886 h 1233786"/>
              <a:gd name="connsiteX1" fmla="*/ 482600 w 1794759"/>
              <a:gd name="connsiteY1" fmla="*/ 166986 h 1233786"/>
              <a:gd name="connsiteX2" fmla="*/ 1104900 w 1794759"/>
              <a:gd name="connsiteY2" fmla="*/ 1886 h 1233786"/>
              <a:gd name="connsiteX3" fmla="*/ 1727200 w 1794759"/>
              <a:gd name="connsiteY3" fmla="*/ 255886 h 1233786"/>
              <a:gd name="connsiteX4" fmla="*/ 1778000 w 1794759"/>
              <a:gd name="connsiteY4" fmla="*/ 1233786 h 123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4759" h="1233786">
                <a:moveTo>
                  <a:pt x="0" y="636886"/>
                </a:moveTo>
                <a:cubicBezTo>
                  <a:pt x="149225" y="454852"/>
                  <a:pt x="298450" y="272819"/>
                  <a:pt x="482600" y="166986"/>
                </a:cubicBezTo>
                <a:cubicBezTo>
                  <a:pt x="666750" y="61153"/>
                  <a:pt x="897467" y="-12931"/>
                  <a:pt x="1104900" y="1886"/>
                </a:cubicBezTo>
                <a:cubicBezTo>
                  <a:pt x="1312333" y="16703"/>
                  <a:pt x="1615017" y="50569"/>
                  <a:pt x="1727200" y="255886"/>
                </a:cubicBezTo>
                <a:cubicBezTo>
                  <a:pt x="1839383" y="461203"/>
                  <a:pt x="1778000" y="1233786"/>
                  <a:pt x="1778000" y="123378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0" name="任意形状 209"/>
          <p:cNvSpPr/>
          <p:nvPr/>
        </p:nvSpPr>
        <p:spPr>
          <a:xfrm>
            <a:off x="8686800" y="3962400"/>
            <a:ext cx="927100" cy="1181100"/>
          </a:xfrm>
          <a:custGeom>
            <a:avLst/>
            <a:gdLst>
              <a:gd name="connsiteX0" fmla="*/ 927100 w 927100"/>
              <a:gd name="connsiteY0" fmla="*/ 0 h 1181100"/>
              <a:gd name="connsiteX1" fmla="*/ 749300 w 927100"/>
              <a:gd name="connsiteY1" fmla="*/ 431800 h 1181100"/>
              <a:gd name="connsiteX2" fmla="*/ 228600 w 927100"/>
              <a:gd name="connsiteY2" fmla="*/ 431800 h 1181100"/>
              <a:gd name="connsiteX3" fmla="*/ 0 w 927100"/>
              <a:gd name="connsiteY3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7100" h="1181100">
                <a:moveTo>
                  <a:pt x="927100" y="0"/>
                </a:moveTo>
                <a:cubicBezTo>
                  <a:pt x="896408" y="179916"/>
                  <a:pt x="865717" y="359833"/>
                  <a:pt x="749300" y="431800"/>
                </a:cubicBezTo>
                <a:cubicBezTo>
                  <a:pt x="632883" y="503767"/>
                  <a:pt x="353483" y="306917"/>
                  <a:pt x="228600" y="431800"/>
                </a:cubicBezTo>
                <a:cubicBezTo>
                  <a:pt x="103717" y="556683"/>
                  <a:pt x="0" y="1181100"/>
                  <a:pt x="0" y="118110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601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/>
              <a:t>-</a:t>
            </a:r>
            <a:r>
              <a:rPr lang="zh-CN" altLang="en-US" sz="2900" dirty="0"/>
              <a:t> 多分类器分层识别算法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个分类器进行多数投票，得出预测标签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𝐿𝑎𝑏𝑒</m:t>
                    </m:r>
                    <m:sSubSup>
                      <m:sSubSup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Sup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𝑙</m:t>
                        </m:r>
                      </m:e>
                      <m:sub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𝑀𝑉</m:t>
                        </m:r>
                      </m:sub>
                      <m:sup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p>
                    </m:sSubSup>
                  </m:oMath>
                </a14:m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56596" cy="2228641"/>
            <a:chOff x="849953" y="3661854"/>
            <a:chExt cx="6556596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8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7" y="5053358"/>
                <a:ext cx="999270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4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87" name="圆角矩形 86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89" name="直线箭头连接符 88"/>
            <p:cNvCxnSpPr>
              <a:stCxn id="86" idx="4"/>
              <a:endCxn id="87" idx="0"/>
            </p:cNvCxnSpPr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87" idx="0"/>
            </p:cNvCxnSpPr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/>
            <p:cNvCxnSpPr>
              <a:stCxn id="82" idx="4"/>
              <a:endCxn id="87" idx="0"/>
            </p:cNvCxnSpPr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/>
            <p:cNvCxnSpPr>
              <a:stCxn id="87" idx="2"/>
              <a:endCxn id="78" idx="0"/>
            </p:cNvCxnSpPr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/>
            <p:cNvCxnSpPr>
              <a:stCxn id="87" idx="2"/>
              <a:endCxn id="75" idx="0"/>
            </p:cNvCxnSpPr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/>
            <p:cNvCxnSpPr>
              <a:stCxn id="87" idx="2"/>
              <a:endCxn id="79" idx="0"/>
            </p:cNvCxnSpPr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任意形状 105"/>
          <p:cNvSpPr/>
          <p:nvPr/>
        </p:nvSpPr>
        <p:spPr>
          <a:xfrm>
            <a:off x="8070112" y="2934585"/>
            <a:ext cx="1626781" cy="1169582"/>
          </a:xfrm>
          <a:custGeom>
            <a:avLst/>
            <a:gdLst>
              <a:gd name="connsiteX0" fmla="*/ 0 w 1626781"/>
              <a:gd name="connsiteY0" fmla="*/ 0 h 1169582"/>
              <a:gd name="connsiteX1" fmla="*/ 1010093 w 1626781"/>
              <a:gd name="connsiteY1" fmla="*/ 499730 h 1169582"/>
              <a:gd name="connsiteX2" fmla="*/ 1626781 w 1626781"/>
              <a:gd name="connsiteY2" fmla="*/ 1169582 h 1169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6781" h="1169582">
                <a:moveTo>
                  <a:pt x="0" y="0"/>
                </a:moveTo>
                <a:cubicBezTo>
                  <a:pt x="369481" y="152400"/>
                  <a:pt x="738963" y="304800"/>
                  <a:pt x="1010093" y="499730"/>
                </a:cubicBezTo>
                <a:cubicBezTo>
                  <a:pt x="1281223" y="694660"/>
                  <a:pt x="1495646" y="1084522"/>
                  <a:pt x="1626781" y="116958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任意形状 106"/>
          <p:cNvSpPr/>
          <p:nvPr/>
        </p:nvSpPr>
        <p:spPr>
          <a:xfrm>
            <a:off x="8601740" y="3179135"/>
            <a:ext cx="2860158" cy="2052084"/>
          </a:xfrm>
          <a:custGeom>
            <a:avLst/>
            <a:gdLst>
              <a:gd name="connsiteX0" fmla="*/ 0 w 2860158"/>
              <a:gd name="connsiteY0" fmla="*/ 2052084 h 2052084"/>
              <a:gd name="connsiteX1" fmla="*/ 255181 w 2860158"/>
              <a:gd name="connsiteY1" fmla="*/ 1286539 h 2052084"/>
              <a:gd name="connsiteX2" fmla="*/ 839972 w 2860158"/>
              <a:gd name="connsiteY2" fmla="*/ 1158949 h 2052084"/>
              <a:gd name="connsiteX3" fmla="*/ 1063255 w 2860158"/>
              <a:gd name="connsiteY3" fmla="*/ 935665 h 2052084"/>
              <a:gd name="connsiteX4" fmla="*/ 1924493 w 2860158"/>
              <a:gd name="connsiteY4" fmla="*/ 893135 h 2052084"/>
              <a:gd name="connsiteX5" fmla="*/ 2860158 w 2860158"/>
              <a:gd name="connsiteY5" fmla="*/ 0 h 2052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60158" h="2052084">
                <a:moveTo>
                  <a:pt x="0" y="2052084"/>
                </a:moveTo>
                <a:cubicBezTo>
                  <a:pt x="57593" y="1743739"/>
                  <a:pt x="115186" y="1435395"/>
                  <a:pt x="255181" y="1286539"/>
                </a:cubicBezTo>
                <a:cubicBezTo>
                  <a:pt x="395176" y="1137683"/>
                  <a:pt x="705293" y="1217428"/>
                  <a:pt x="839972" y="1158949"/>
                </a:cubicBezTo>
                <a:cubicBezTo>
                  <a:pt x="974651" y="1100470"/>
                  <a:pt x="882502" y="979967"/>
                  <a:pt x="1063255" y="935665"/>
                </a:cubicBezTo>
                <a:cubicBezTo>
                  <a:pt x="1244008" y="891363"/>
                  <a:pt x="1625009" y="1049079"/>
                  <a:pt x="1924493" y="893135"/>
                </a:cubicBezTo>
                <a:cubicBezTo>
                  <a:pt x="2223977" y="737191"/>
                  <a:pt x="2860158" y="0"/>
                  <a:pt x="286015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610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旨在了解人们对特定事件的态度和情感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缺少了面部表情、肢体语言、声调变化等提示信息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语言本身存在复杂多样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语义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语用</a:t>
            </a:r>
            <a:endParaRPr kumimoji="1" lang="zh-CN" altLang="en-US" sz="16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情感识别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162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671251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849953" y="3661854"/>
            <a:ext cx="6564250" cy="2228641"/>
            <a:chOff x="849953" y="3661854"/>
            <a:chExt cx="6564250" cy="2228641"/>
          </a:xfrm>
        </p:grpSpPr>
        <p:grpSp>
          <p:nvGrpSpPr>
            <p:cNvPr id="73" name="组 7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6" name="圆角矩形 75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文本框 76"/>
              <p:cNvSpPr txBox="1"/>
              <p:nvPr/>
            </p:nvSpPr>
            <p:spPr>
              <a:xfrm>
                <a:off x="428996" y="5053359"/>
                <a:ext cx="1240563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80" name="组 79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3" name="圆角矩形 82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4" name="文本框 83"/>
              <p:cNvSpPr txBox="1"/>
              <p:nvPr/>
            </p:nvSpPr>
            <p:spPr>
              <a:xfrm>
                <a:off x="428996" y="5053359"/>
                <a:ext cx="1150129" cy="36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4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88" name="直线箭头连接符 87"/>
            <p:cNvCxnSpPr>
              <a:endCxn id="74" idx="0"/>
            </p:cNvCxnSpPr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线箭头连接符 90"/>
            <p:cNvCxnSpPr>
              <a:stCxn id="81" idx="4"/>
              <a:endCxn id="74" idx="0"/>
            </p:cNvCxnSpPr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线箭头连接符 91"/>
            <p:cNvCxnSpPr>
              <a:endCxn id="84" idx="0"/>
            </p:cNvCxnSpPr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线箭头连接符 93"/>
            <p:cNvCxnSpPr>
              <a:stCxn id="85" idx="4"/>
              <a:endCxn id="78" idx="0"/>
            </p:cNvCxnSpPr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箭头连接符 94"/>
            <p:cNvCxnSpPr>
              <a:stCxn id="86" idx="4"/>
              <a:endCxn id="79" idx="0"/>
            </p:cNvCxnSpPr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圆角矩形 86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200" dirty="0" smtClean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2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20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2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20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</a:t>
              </a:r>
              <a:r>
                <a:rPr kumimoji="1" lang="zh-CN" altLang="en-US" sz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类</a:t>
              </a:r>
              <a:endParaRPr kumimoji="1" lang="en-US" altLang="zh-CN" sz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73" name="直线箭头连接符 272"/>
            <p:cNvCxnSpPr>
              <a:endCxn id="74" idx="0"/>
            </p:cNvCxnSpPr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直线箭头连接符 274"/>
            <p:cNvCxnSpPr>
              <a:stCxn id="87" idx="2"/>
              <a:endCxn id="74" idx="0"/>
            </p:cNvCxnSpPr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86" name="内容占位符 2"/>
              <p:cNvSpPr txBox="1">
                <a:spLocks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面向三轮对话的</a:t>
                </a:r>
                <a:r>
                  <a:rPr kumimoji="1" lang="zh-TW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en-US" altLang="zh-CN" sz="16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/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 </a:t>
                </a:r>
                <a:r>
                  <a:rPr kumimoji="1" lang="zh-CN" altLang="en-US" sz="1600" dirty="0">
                    <a:latin typeface="Microsoft YaHei" charset="-122"/>
                    <a:ea typeface="Microsoft YaHei" charset="-122"/>
                    <a:cs typeface="Microsoft YaHei" charset="-122"/>
                  </a:rPr>
                  <a:t>情感四分类</a:t>
                </a:r>
                <a:endParaRPr kumimoji="1" lang="en-US" altLang="zh-CN" sz="16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原本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的情感四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分类</a:t>
                </a: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三分</a:t>
                </a:r>
                <a:r>
                  <a:rPr kumimoji="1"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endParaRPr kumimoji="1" lang="en-US" altLang="zh-CN" sz="1400" dirty="0" smtClean="0">
                  <a:solidFill>
                    <a:schemeClr val="bg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800100" lvl="1" indent="-342900">
                  <a:lnSpc>
                    <a:spcPct val="130000"/>
                  </a:lnSpc>
                  <a:buFont typeface="+mj-lt"/>
                  <a:buAutoNum type="arabicPeriod"/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是</a:t>
                </a:r>
                <a:r>
                  <a:rPr kumimoji="1" lang="en-US" altLang="zh-CN" sz="1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kumimoji="1" lang="zh-CN" altLang="en-US" sz="1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否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为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en-US" altLang="zh-CN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TW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个分类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器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进行投票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若超过</a:t>
                </a:r>
                <a14:m>
                  <m:oMath xmlns:m="http://schemas.openxmlformats.org/officeDocument/2006/math">
                    <m:r>
                      <a:rPr kumimoji="1" lang="en-US" altLang="zh-CN" sz="12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TW" sz="12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CN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个分类器投票给</a:t>
                </a:r>
                <a:r>
                  <a:rPr kumimoji="1" lang="zh-TW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2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则修改预测</a:t>
                </a:r>
                <a:r>
                  <a:rPr kumimoji="1" lang="zh-CN" altLang="en-US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标签为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zh-CN" altLang="en-US" sz="1200" i="1" dirty="0">
                        <a:solidFill>
                          <a:srgbClr val="1775B3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rPr>
                      <m:t>其他</m:t>
                    </m:r>
                  </m:oMath>
                </a14:m>
                <a:r>
                  <a:rPr kumimoji="1" lang="zh-TW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28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8" y="1131320"/>
                <a:ext cx="10196223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矩形 8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任意形状 89"/>
          <p:cNvSpPr/>
          <p:nvPr/>
        </p:nvSpPr>
        <p:spPr>
          <a:xfrm>
            <a:off x="7734300" y="2917238"/>
            <a:ext cx="3873500" cy="1499189"/>
          </a:xfrm>
          <a:custGeom>
            <a:avLst/>
            <a:gdLst>
              <a:gd name="connsiteX0" fmla="*/ 3873500 w 3873500"/>
              <a:gd name="connsiteY0" fmla="*/ 956262 h 1499189"/>
              <a:gd name="connsiteX1" fmla="*/ 2959100 w 3873500"/>
              <a:gd name="connsiteY1" fmla="*/ 1261062 h 1499189"/>
              <a:gd name="connsiteX2" fmla="*/ 2819400 w 3873500"/>
              <a:gd name="connsiteY2" fmla="*/ 956262 h 1499189"/>
              <a:gd name="connsiteX3" fmla="*/ 2794000 w 3873500"/>
              <a:gd name="connsiteY3" fmla="*/ 283162 h 1499189"/>
              <a:gd name="connsiteX4" fmla="*/ 1981200 w 3873500"/>
              <a:gd name="connsiteY4" fmla="*/ 3762 h 1499189"/>
              <a:gd name="connsiteX5" fmla="*/ 1155700 w 3873500"/>
              <a:gd name="connsiteY5" fmla="*/ 460962 h 1499189"/>
              <a:gd name="connsiteX6" fmla="*/ 571500 w 3873500"/>
              <a:gd name="connsiteY6" fmla="*/ 829262 h 1499189"/>
              <a:gd name="connsiteX7" fmla="*/ 584200 w 3873500"/>
              <a:gd name="connsiteY7" fmla="*/ 1438862 h 1499189"/>
              <a:gd name="connsiteX8" fmla="*/ 0 w 3873500"/>
              <a:gd name="connsiteY8" fmla="*/ 1476962 h 149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3500" h="1499189">
                <a:moveTo>
                  <a:pt x="3873500" y="956262"/>
                </a:moveTo>
                <a:cubicBezTo>
                  <a:pt x="3504141" y="1108662"/>
                  <a:pt x="3134783" y="1261062"/>
                  <a:pt x="2959100" y="1261062"/>
                </a:cubicBezTo>
                <a:cubicBezTo>
                  <a:pt x="2783417" y="1261062"/>
                  <a:pt x="2846917" y="1119245"/>
                  <a:pt x="2819400" y="956262"/>
                </a:cubicBezTo>
                <a:cubicBezTo>
                  <a:pt x="2791883" y="793279"/>
                  <a:pt x="2933700" y="441912"/>
                  <a:pt x="2794000" y="283162"/>
                </a:cubicBezTo>
                <a:cubicBezTo>
                  <a:pt x="2654300" y="124412"/>
                  <a:pt x="2254250" y="-25871"/>
                  <a:pt x="1981200" y="3762"/>
                </a:cubicBezTo>
                <a:cubicBezTo>
                  <a:pt x="1708150" y="33395"/>
                  <a:pt x="1390650" y="323379"/>
                  <a:pt x="1155700" y="460962"/>
                </a:cubicBezTo>
                <a:cubicBezTo>
                  <a:pt x="920750" y="598545"/>
                  <a:pt x="666750" y="666279"/>
                  <a:pt x="571500" y="829262"/>
                </a:cubicBezTo>
                <a:cubicBezTo>
                  <a:pt x="476250" y="992245"/>
                  <a:pt x="679450" y="1330912"/>
                  <a:pt x="584200" y="1438862"/>
                </a:cubicBezTo>
                <a:cubicBezTo>
                  <a:pt x="488950" y="1546812"/>
                  <a:pt x="0" y="1476962"/>
                  <a:pt x="0" y="14769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58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91719" cy="682623"/>
          </a:xfrm>
        </p:spPr>
        <p:txBody>
          <a:bodyPr>
            <a:normAutofit fontScale="90000"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900" dirty="0"/>
              <a:t>基于多通道模型引入上下文的情感识别 </a:t>
            </a:r>
            <a:r>
              <a:rPr lang="en-US" altLang="zh-CN" sz="2900" dirty="0" smtClean="0"/>
              <a:t>-</a:t>
            </a:r>
            <a:r>
              <a:rPr lang="zh-CN" altLang="en-US" sz="2900" dirty="0" smtClean="0"/>
              <a:t> 多</a:t>
            </a:r>
            <a:r>
              <a:rPr lang="zh-CN" altLang="en-US" sz="2900" dirty="0"/>
              <a:t>分类器分层识别算法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8" y="1131320"/>
            <a:ext cx="10196223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原本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的情感四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lnSpc>
                <a:spcPct val="130000"/>
              </a:lnSpc>
              <a:buFont typeface="+mj-lt"/>
              <a:buAutoNum type="arabicPeriod"/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决策过程分成两部分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部分：初步完成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三轮对话的</a:t>
            </a:r>
            <a:r>
              <a:rPr kumimoji="1" lang="zh-TW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对应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1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第二部分：基于第一部分的识别结果逐步进行修正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当新的识别结果充分可信则修改前一步得到的预测标签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可信度由投票数决定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30000"/>
              </a:lnSpc>
              <a:buBlip>
                <a:blip r:embed="rId3"/>
              </a:buBlip>
            </a:pP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对应第</a:t>
            </a:r>
            <a:r>
              <a:rPr kumimoji="1" lang="en-US" altLang="zh-CN" sz="1200" dirty="0">
                <a:latin typeface="Microsoft YaHei" charset="-122"/>
                <a:ea typeface="Microsoft YaHei" charset="-122"/>
                <a:cs typeface="Microsoft YaHei" charset="-122"/>
              </a:rPr>
              <a:t> 2, </a:t>
            </a:r>
            <a:r>
              <a:rPr kumimoji="1"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3 </a:t>
            </a:r>
            <a:r>
              <a:rPr kumimoji="1" lang="zh-CN" altLang="en-US" sz="1200" dirty="0">
                <a:latin typeface="Microsoft YaHei" charset="-122"/>
                <a:ea typeface="Microsoft YaHei" charset="-122"/>
                <a:cs typeface="Microsoft YaHei" charset="-122"/>
              </a:rPr>
              <a:t>步</a:t>
            </a:r>
            <a:endParaRPr kumimoji="1" lang="en-US" altLang="zh-CN" sz="1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30000"/>
              </a:lnSpc>
              <a:buBlip>
                <a:blip r:embed="rId3"/>
              </a:buBlip>
            </a:pPr>
            <a:endParaRPr kumimoji="1" lang="en-US" altLang="zh-CN" sz="13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8489247" y="37307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7995988" y="451801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21462" y="36562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424601" y="4113487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795890" y="4197175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939384" y="3799066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9257122" y="4090243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499029" y="4657180"/>
            <a:ext cx="148856" cy="1488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251141" y="321117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9602930" y="329666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736993" y="3579738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866194" y="330061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9938980" y="3799332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112702" y="34704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0121100" y="381990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9791766" y="3013599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10211312" y="3186243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10330624" y="3654166"/>
            <a:ext cx="148856" cy="1488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8903669" y="446146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9553694" y="454943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9854712" y="5146251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0476141" y="4635619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0152856" y="4260146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467058" y="497039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9106953" y="48731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9680587" y="4224757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10304849" y="5135330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1217596" y="419841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10945958" y="4949333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0792673" y="4296342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7703363" y="37990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078428" y="4670264"/>
            <a:ext cx="148856" cy="148856"/>
          </a:xfrm>
          <a:prstGeom prst="ellipse">
            <a:avLst/>
          </a:prstGeom>
          <a:solidFill>
            <a:srgbClr val="528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8275745" y="299545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7995988" y="35588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855763" y="39514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364278" y="33347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8829241" y="304057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8201317" y="485959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178745" y="277767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008163" y="4103866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166237" y="358489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357909" y="370775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9739970" y="26893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0121100" y="27927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8532372" y="271832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7866716" y="294160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8804820" y="2680969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9519782" y="2086182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10644148" y="392061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683458" y="35448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0520975" y="285209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10436482" y="255146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10973907" y="3059860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10923192" y="3576694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1224407" y="3375041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0745519" y="3306803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1219443" y="3601248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9273196" y="2404397"/>
            <a:ext cx="148856" cy="1488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6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922357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数据</a:t>
            </a:r>
            <a:r>
              <a:rPr lang="zh-CN" altLang="en-US" sz="2600" dirty="0"/>
              <a:t>预处理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730279" y="1131320"/>
            <a:ext cx="5126511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全字母</a:t>
            </a:r>
            <a:r>
              <a:rPr kumimoji="1" lang="zh-CN" altLang="en-US" sz="1800" dirty="0">
                <a:latin typeface="+mn-ea"/>
                <a:cs typeface="Times New Roman" charset="0"/>
              </a:rPr>
              <a:t>大写的</a:t>
            </a:r>
            <a:r>
              <a:rPr kumimoji="1" lang="zh-CN" altLang="en-US" sz="1800" dirty="0" smtClean="0">
                <a:latin typeface="+mn-ea"/>
                <a:cs typeface="Times New Roman" charset="0"/>
              </a:rPr>
              <a:t>内容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YAYYYY”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yayyyy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&lt;/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allcap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重复次数大于等次三次的标点符号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!!!”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!”,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&lt;repeated&gt;”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字母被故意重复的单词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Noooooooo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No”,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&lt;elongated&gt;”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endParaRPr kumimoji="1" lang="en-US" altLang="zh-CN" sz="1400" dirty="0" smtClean="0">
              <a:latin typeface="+mn-ea"/>
              <a:cs typeface="Times New Roman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6285053" y="1080615"/>
            <a:ext cx="5617580" cy="48938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特定格式的内容</a:t>
            </a:r>
            <a:endParaRPr kumimoji="1" lang="en-US" altLang="zh-CN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数字串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num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电话号码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&lt;phone&gt;”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日期和时间分别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&lt;date&gt;”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和“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&lt;time&gt;”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数字百分比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&lt;percentage&gt;”</a:t>
            </a:r>
            <a:r>
              <a:rPr kumimoji="1" lang="zh-TW" altLang="en-US" sz="1400" dirty="0" smtClean="0">
                <a:latin typeface="+mn-ea"/>
                <a:cs typeface="Times New Roman" charset="0"/>
              </a:rPr>
              <a:t>；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超链接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 </a:t>
            </a:r>
            <a:r>
              <a:rPr kumimoji="1" lang="zh-CN" altLang="en-US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</a:t>
            </a:r>
            <a:r>
              <a:rPr kumimoji="1" lang="en-US" altLang="zh-CN" sz="1400" dirty="0" err="1" smtClean="0">
                <a:latin typeface="+mn-ea"/>
                <a:cs typeface="Times New Roman" charset="0"/>
              </a:rPr>
              <a:t>url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&gt;”</a:t>
            </a:r>
            <a:endParaRPr kumimoji="1" lang="en-US" altLang="zh-TW" sz="14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TW" sz="1400" dirty="0" smtClean="0">
                <a:cs typeface="Times New Roman" charset="0"/>
              </a:rPr>
              <a:t>etc.</a:t>
            </a:r>
            <a:endParaRPr kumimoji="1" lang="en-US" altLang="zh-CN" sz="1400" dirty="0" smtClean="0">
              <a:cs typeface="Times New Roman" charset="0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由多个标点符号组成的表情符</a:t>
            </a:r>
            <a:endParaRPr kumimoji="1" lang="en-US" altLang="zh-TW" sz="1800" dirty="0" smtClean="0">
              <a:latin typeface="+mn-ea"/>
              <a:cs typeface="Times New Roman" charset="0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:)”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&lt;happy&gt;”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:((”</a:t>
            </a:r>
            <a:r>
              <a:rPr kumimoji="1" lang="en-US" altLang="zh-CN" sz="1400" dirty="0" smtClean="0">
                <a:latin typeface="+mn-ea"/>
                <a:cs typeface="Times New Roman" charset="0"/>
                <a:sym typeface="Wingdings"/>
              </a:rPr>
              <a:t></a:t>
            </a:r>
            <a:r>
              <a:rPr kumimoji="1" lang="zh-CN" altLang="en-US" sz="1400" dirty="0" smtClean="0">
                <a:latin typeface="+mn-ea"/>
                <a:cs typeface="Times New Roman" charset="0"/>
              </a:rPr>
              <a:t>“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&lt;sad&gt;”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TW" altLang="en-US" sz="1400" dirty="0" smtClean="0">
                <a:latin typeface="+mn-ea"/>
                <a:cs typeface="Times New Roman" charset="0"/>
              </a:rPr>
              <a:t> </a:t>
            </a:r>
            <a:r>
              <a:rPr kumimoji="1" lang="en-US" altLang="zh-CN" sz="1400" dirty="0" smtClean="0">
                <a:latin typeface="+mn-ea"/>
                <a:cs typeface="Times New Roman" charset="0"/>
              </a:rPr>
              <a:t>etc.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+mn-ea"/>
                <a:cs typeface="Times New Roman" charset="0"/>
              </a:rPr>
              <a:t>英文的大小写统一转换成小写</a:t>
            </a:r>
            <a:endParaRPr kumimoji="1" lang="zh-CN" altLang="en-US" sz="1800" dirty="0">
              <a:latin typeface="+mn-ea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383604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评价指标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内容占位符 2"/>
              <p:cNvSpPr txBox="1">
                <a:spLocks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以针对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F1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值作为主要评价指标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𝐹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b="0" i="1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r>
                            <a:rPr kumimoji="1" lang="en-US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2×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×</m:t>
                          </m:r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  <m:r>
                            <a:rPr kumimoji="1" lang="mr-IN" altLang="zh-CN" sz="1600" b="0" i="1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kumimoji="1" lang="en-US" altLang="zh-CN" sz="1600" i="1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  <m:r>
                      <a:rPr kumimoji="1" lang="en-US" altLang="zh-CN" sz="16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𝑅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𝜇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分别是针对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600" i="1" dirty="0" smtClean="0">
                    <a:solidFill>
                      <a:schemeClr val="accent1">
                        <a:lumMod val="75000"/>
                      </a:schemeClr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三个情感类别的正确率和召回率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 algn="ctr">
                  <a:lnSpc>
                    <a:spcPct val="130000"/>
                  </a:lnSpc>
                  <a:spcAft>
                    <a:spcPts val="15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𝑃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b="0" i="1" dirty="0" smtClean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kumimoji="1" lang="en-US" altLang="zh-CN" sz="1600" b="0" i="1" dirty="0" smtClean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                   </m:t>
                      </m:r>
                      <m:sSub>
                        <m:sSubPr>
                          <m:ctrlPr>
                            <a:rPr kumimoji="1" lang="en-US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sSubPr>
                        <m:e>
                          <m:r>
                            <a:rPr kumimoji="1" lang="en-US" altLang="zh-CN" sz="1600" b="0" i="1" dirty="0" smtClean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𝑅</m:t>
                          </m:r>
                        </m:e>
                        <m:sub>
                          <m:r>
                            <a:rPr kumimoji="1" lang="en-US" altLang="zh-CN" sz="1600" i="1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  <m:t>𝜇</m:t>
                          </m:r>
                        </m:sub>
                      </m:sSub>
                      <m:r>
                        <a:rPr kumimoji="1" lang="en-US" altLang="zh-CN" sz="1600" i="1" dirty="0">
                          <a:latin typeface="Cambria Math" charset="0"/>
                          <a:ea typeface="Microsoft YaHei" charset="-122"/>
                          <a:cs typeface="Microsoft YaHei" charset="-122"/>
                        </a:rPr>
                        <m:t>=</m:t>
                      </m:r>
                      <m:f>
                        <m:fPr>
                          <m:ctrlPr>
                            <a:rPr kumimoji="1" lang="mr-IN" altLang="zh-CN" sz="1600" i="1" dirty="0">
                              <a:latin typeface="Cambria Math" charset="0"/>
                              <a:ea typeface="Microsoft YaHei" charset="-122"/>
                              <a:cs typeface="Microsoft YaHei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kumimoji="1" lang="mr-IN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𝑐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∈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𝐶</m:t>
                              </m:r>
                            </m:sub>
                            <m:sup/>
                            <m:e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(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𝑇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+</m:t>
                              </m:r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kumimoji="1" lang="en-US" altLang="zh-CN" sz="1600" i="1" dirty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kumimoji="1" lang="en-US" altLang="zh-CN" sz="1600" b="0" i="1" dirty="0" smtClean="0">
                                      <a:latin typeface="Cambria Math" charset="0"/>
                                      <a:ea typeface="Microsoft YaHei" charset="-122"/>
                                      <a:cs typeface="Microsoft YaHei" charset="-122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kumimoji="1" lang="en-US" altLang="zh-CN" sz="1600" i="1" dirty="0">
                                  <a:latin typeface="Cambria Math" charset="0"/>
                                  <a:ea typeface="Microsoft YaHei" charset="-122"/>
                                  <a:cs typeface="Microsoft YaHei" charset="-122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对应情感类别集合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{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600" i="1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</a:t>
                </a:r>
                <a:r>
                  <a:rPr kumimoji="1" lang="zh-CN" altLang="en-US" sz="1600" i="1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zh-CN" altLang="en-US" sz="1600" i="1" dirty="0" smtClean="0">
                    <a:solidFill>
                      <a:srgbClr val="2B5999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}</a:t>
                </a: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，且真实标签为类别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r>
                      <a:rPr kumimoji="1" lang="en-US" altLang="zh-CN" sz="16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𝐹</m:t>
                    </m:r>
                    <m:sSub>
                      <m:sSubPr>
                        <m:ctrlP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𝑃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表示被预测为类别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6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>
                  <a:lnSpc>
                    <a:spcPct val="130000"/>
                  </a:lnSpc>
                  <a:buBlip>
                    <a:blip r:embed="rId3"/>
                  </a:buBlip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𝐹𝑁</m:t>
                        </m:r>
                      </m:e>
                      <m:sub>
                        <m:r>
                          <a:rPr kumimoji="1" lang="en-US" altLang="zh-CN" sz="16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𝑐</m:t>
                        </m:r>
                      </m:sub>
                    </m:sSub>
                  </m:oMath>
                </a14:m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表示被预测为不是类别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，但真实标签为类别</a:t>
                </a:r>
                <a:r>
                  <a:rPr kumimoji="1" lang="en-US" altLang="zh-CN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en-US" altLang="zh-CN" sz="1600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c </a:t>
                </a:r>
                <a:r>
                  <a:rPr kumimoji="1" lang="zh-CN" altLang="en-US" sz="16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的样本数量</a:t>
                </a:r>
                <a:endParaRPr kumimoji="1" lang="en-US" altLang="zh-CN" sz="12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2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79" y="1131320"/>
                <a:ext cx="10254096" cy="489386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4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7540257" cy="4837261"/>
          </a:xfrm>
        </p:spPr>
        <p:txBody>
          <a:bodyPr>
            <a:normAutofit/>
          </a:bodyPr>
          <a:lstStyle/>
          <a:p>
            <a:pPr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训练策略</a:t>
            </a:r>
            <a:endParaRPr kumimoji="1"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zh-TW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的每个样本随机生成一个新的样本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在三轮发言中随机选择一轮，再在该轮发言中随机删掉一个词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zh-TW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大部分样本在忽略一个单词后并不会带来情感类别的变化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对 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zh-CN" altLang="en-US" sz="12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，大部分样本仅以一个或几个单词表达其情感</a:t>
            </a:r>
            <a:endParaRPr kumimoji="1"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采用 </a:t>
            </a:r>
            <a:r>
              <a:rPr kumimoji="1" lang="en-US" altLang="zh-CN" sz="1400" dirty="0" err="1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Baziotis</a:t>
            </a:r>
            <a:r>
              <a:rPr kumimoji="1" lang="en-US" altLang="zh-CN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等人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提供的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词向量模型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初始化词嵌入层的参数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对于词向量模型中未被覆盖的单词，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随机生成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其词向量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对词嵌入层输出的词向量序列添加 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高斯噪音</a:t>
            </a:r>
            <a:endParaRPr kumimoji="1" lang="en-US" altLang="zh-CN" sz="1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在特征编码器和概率预测器之间添加 </a:t>
            </a:r>
            <a:r>
              <a:rPr kumimoji="1" lang="en-US" altLang="zh-CN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Dropout</a:t>
            </a:r>
            <a:r>
              <a:rPr kumimoji="1" lang="zh-CN" altLang="en-US" sz="14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</a:t>
            </a:r>
            <a:endParaRPr kumimoji="1" lang="en-US" altLang="zh-CN" sz="1400" dirty="0">
              <a:solidFill>
                <a:srgbClr val="00B0F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6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对于损失函数，加入了概率预测器中两个全联接层的权重的 </a:t>
            </a:r>
            <a:r>
              <a:rPr kumimoji="1" lang="en-US" altLang="zh-CN" sz="1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L2 </a:t>
            </a:r>
            <a:r>
              <a:rPr kumimoji="1" lang="zh-CN" altLang="en-US" sz="14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正则项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6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模型训练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577738"/>
              </p:ext>
            </p:extLst>
          </p:nvPr>
        </p:nvGraphicFramePr>
        <p:xfrm>
          <a:off x="8378456" y="1367695"/>
          <a:ext cx="3390088" cy="4205824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690037"/>
                <a:gridCol w="700051"/>
              </a:tblGrid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参数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词向量维数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300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RNN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内各隐藏层神经元数量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卷积核大小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过滤器数量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注意力机制的隐藏层神经元数量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lt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50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概率预测器全连接层的神经元数量</a:t>
                      </a:r>
                      <a:endParaRPr lang="zh-CN" altLang="en-US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endParaRPr lang="en-US" altLang="zh-CN" sz="12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高斯噪音的标准方差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0.1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fr-FR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Dropout 比例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学习率初始值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0.0</a:t>
                      </a:r>
                      <a:r>
                        <a:rPr lang="en-US" altLang="zh-CN" sz="1200" u="none" strike="noStrike" dirty="0" smtClean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05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学习率衰减系数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L2 </a:t>
                      </a:r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正则项权重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nb-NO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</a:t>
                      </a:r>
                      <a:endParaRPr lang="nb-NO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训练的迭代次数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  <a:tr h="30041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训练的批大小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200" u="none" strike="noStrike" dirty="0"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100</a:t>
                      </a:r>
                      <a:endParaRPr lang="is-IS" sz="1200" b="0" i="0" u="none" strike="noStrike" dirty="0">
                        <a:solidFill>
                          <a:srgbClr val="000000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607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470" y="1627718"/>
            <a:ext cx="4047885" cy="206689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54" y="3909401"/>
            <a:ext cx="4047885" cy="206689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392709" y="5888664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1400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999" y="3909401"/>
            <a:ext cx="4025459" cy="205277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348251" y="3601623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面向情感 </a:t>
            </a:r>
            <a:r>
              <a:rPr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64784" y="1114572"/>
            <a:ext cx="32624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各子分类</a:t>
            </a:r>
            <a:r>
              <a:rPr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r>
              <a:rPr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上各</a:t>
            </a:r>
            <a:r>
              <a:rPr lang="zh-CN" altLang="en-US" sz="1600" smtClean="0">
                <a:latin typeface="Microsoft YaHei" charset="-122"/>
                <a:ea typeface="Microsoft YaHei" charset="-122"/>
                <a:cs typeface="Microsoft YaHei" charset="-122"/>
              </a:rPr>
              <a:t>模型的识别性能</a:t>
            </a:r>
            <a:endParaRPr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95443" y="5888663"/>
            <a:ext cx="2268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kumimoji="1" lang="en-US" altLang="zh-CN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否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二分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类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753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参赛结果 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内容占位符 2"/>
              <p:cNvSpPr txBox="1">
                <a:spLocks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lvl="1">
                  <a:lnSpc>
                    <a:spcPct val="130000"/>
                  </a:lnSpc>
                  <a:spcBef>
                    <a:spcPts val="1000"/>
                  </a:spcBef>
                  <a:buBlip>
                    <a:blip r:embed="rId3"/>
                  </a:buBlip>
                </a:pPr>
                <a:r>
                  <a:rPr kumimoji="1" lang="zh-CN" altLang="en-US" sz="1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多分类器分层识别算法组成</a:t>
                </a:r>
                <a:endParaRPr kumimoji="1" lang="en-US" altLang="zh-CN" sz="1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原本的情感四分类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</m:t>
                    </m:r>
                  </m:oMath>
                </a14:m>
                <a:endParaRPr kumimoji="1" lang="zh-CN" altLang="en-US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三分类</a:t>
                </a:r>
                <a:endParaRPr kumimoji="1" lang="en-US" altLang="zh-CN" sz="1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CNN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1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面向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、</a:t>
                </a:r>
                <a:r>
                  <a:rPr kumimoji="1" lang="zh-CN" altLang="en-US" sz="1400" i="1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不是其他</a:t>
                </a:r>
                <a:r>
                  <a:rPr kumimoji="1" lang="en-US" altLang="zh-CN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kumimoji="1" lang="zh-CN" altLang="en-US" sz="1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二分类</a:t>
                </a:r>
                <a:endParaRPr kumimoji="1" lang="en-US" altLang="zh-CN" sz="9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模型： </a:t>
                </a:r>
                <a:r>
                  <a:rPr kumimoji="1" lang="en-US" altLang="zh-CN" sz="12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GRU</a:t>
                </a: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r>
                  <a:rPr kumimoji="1" lang="zh-CN" altLang="en-US" sz="1200" dirty="0">
                    <a:ea typeface="Microsoft YaHei" charset="-122"/>
                    <a:cs typeface="Microsoft YaHei" charset="-122"/>
                  </a:rPr>
                  <a:t>参数</a:t>
                </a:r>
                <a:r>
                  <a:rPr kumimoji="1" lang="zh-CN" altLang="en-US" sz="1200" dirty="0">
                    <a:latin typeface="Microsoft YaHei" charset="-122"/>
                    <a:ea typeface="Microsoft YaHei" charset="-122"/>
                    <a:cs typeface="Microsoft YaHei" charset="-122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=5, </m:t>
                    </m:r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𝑡h</m:t>
                    </m:r>
                    <m:sSub>
                      <m:sSubPr>
                        <m:ctrlP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sSubPr>
                      <m:e>
                        <m:r>
                          <a:rPr kumimoji="1" lang="en-US" altLang="zh-CN" sz="1200" i="1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1200" b="0" i="1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3</m:t>
                        </m:r>
                      </m:sub>
                    </m:sSub>
                    <m:r>
                      <a:rPr kumimoji="1" lang="en-US" altLang="zh-CN" sz="1200" i="1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=3</m:t>
                    </m:r>
                  </m:oMath>
                </a14:m>
                <a:endParaRPr kumimoji="1" lang="en-US" altLang="zh-CN" sz="12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lvl="2">
                  <a:lnSpc>
                    <a:spcPct val="130000"/>
                  </a:lnSpc>
                  <a:buBlip>
                    <a:blip r:embed="rId3"/>
                  </a:buBlip>
                </a:pPr>
                <a:endParaRPr kumimoji="1" lang="en-US" altLang="zh-CN" sz="1200" i="1" dirty="0" smtClean="0">
                  <a:solidFill>
                    <a:schemeClr val="accent1">
                      <a:lumMod val="75000"/>
                    </a:schemeClr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 xmlns="">
          <p:sp>
            <p:nvSpPr>
              <p:cNvPr id="1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2656" y="1928506"/>
                <a:ext cx="5385386" cy="445045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/>
          <p:cNvSpPr/>
          <p:nvPr/>
        </p:nvSpPr>
        <p:spPr>
          <a:xfrm>
            <a:off x="2005780" y="1108372"/>
            <a:ext cx="8180439" cy="381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面向三轮对话的</a:t>
            </a:r>
            <a:r>
              <a:rPr kumimoji="1" lang="zh-TW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kumimoji="1" lang="en-US" altLang="zh-CN" sz="16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 /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600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情感四分类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396316" y="1635434"/>
            <a:ext cx="3071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i="1" dirty="0">
                <a:latin typeface="Times New Roman" charset="0"/>
                <a:ea typeface="Times New Roman" charset="0"/>
                <a:cs typeface="Times New Roman" charset="0"/>
              </a:rPr>
              <a:t>SemEval-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201</a:t>
            </a:r>
            <a:r>
              <a:rPr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9</a:t>
            </a:r>
            <a:r>
              <a:rPr lang="zh-CN" altLang="en-US" sz="1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三各参赛</a:t>
            </a:r>
            <a:r>
              <a:rPr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307026"/>
              </p:ext>
            </p:extLst>
          </p:nvPr>
        </p:nvGraphicFramePr>
        <p:xfrm>
          <a:off x="6589003" y="2014160"/>
          <a:ext cx="4686300" cy="379512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914400"/>
                <a:gridCol w="2463800"/>
                <a:gridCol w="1308100"/>
              </a:tblGrid>
              <a:tr h="345011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排名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队伍名称</a:t>
                      </a:r>
                      <a:endParaRPr lang="zh-CN" altLang="en-US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F1</a:t>
                      </a:r>
                      <a:r>
                        <a:rPr lang="zh-CN" altLang="en-US" sz="1600" b="0" u="none" strike="noStrike" kern="1200" baseline="0" dirty="0" smtClean="0">
                          <a:latin typeface="+mn-ea"/>
                          <a:ea typeface="+mn-ea"/>
                        </a:rPr>
                        <a:t>值</a:t>
                      </a:r>
                      <a:endParaRPr lang="zh-CN" altLang="en-US" sz="1600" b="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PingAn</a:t>
                      </a:r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GammaLab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0.7959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b="0" dirty="0" smtClean="0">
                          <a:latin typeface="+mn-lt"/>
                          <a:ea typeface="+mn-ea"/>
                        </a:rPr>
                        <a:t>0.7947</a:t>
                      </a:r>
                      <a:endParaRPr lang="zh-CN" altLang="en-US" sz="1600" b="0" dirty="0">
                        <a:latin typeface="+mn-lt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3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NELEC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0.7765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4</a:t>
                      </a:r>
                      <a:endParaRPr lang="de-DE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SymantoResearch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0.7731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5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ANA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tr-T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0.7709</a:t>
                      </a:r>
                      <a:endParaRPr lang="tr-T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6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err="1" smtClean="0">
                          <a:latin typeface="+mn-ea"/>
                          <a:ea typeface="+mn-ea"/>
                        </a:rPr>
                        <a:t>CAiRE_HKUST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0.7677</a:t>
                      </a:r>
                      <a:endParaRPr lang="nb-NO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7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SNU_IDS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0.7661</a:t>
                      </a:r>
                      <a:endParaRPr lang="pt-BR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8</a:t>
                      </a:r>
                      <a:endParaRPr lang="en-US" altLang="zh-CN" sz="1600" b="1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THU_HCSI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baseline="0" dirty="0" smtClean="0">
                          <a:solidFill>
                            <a:srgbClr val="FFFF00"/>
                          </a:solidFill>
                          <a:latin typeface="+mn-ea"/>
                          <a:ea typeface="+mn-ea"/>
                        </a:rPr>
                        <a:t>0.7616</a:t>
                      </a:r>
                      <a:endParaRPr lang="en-US" altLang="zh-CN" sz="1600" b="1" i="0" u="none" strike="noStrike" kern="1200" baseline="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600" b="0" dirty="0" smtClean="0">
                          <a:latin typeface="+mn-ea"/>
                          <a:ea typeface="+mn-ea"/>
                        </a:rPr>
                        <a:t>无</a:t>
                      </a:r>
                      <a:r>
                        <a:rPr lang="en-US" altLang="zh-CN" sz="1600" b="0" dirty="0" smtClean="0">
                          <a:latin typeface="+mn-ea"/>
                          <a:ea typeface="+mn-ea"/>
                        </a:rPr>
                        <a:t>)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b="0" i="0" u="none" strike="noStrike" kern="1200" baseline="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0.7608</a:t>
                      </a:r>
                      <a:endParaRPr lang="en-US" altLang="zh-CN" sz="1600" b="0" i="0" u="none" strike="noStrike" kern="1200" baseline="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  <a:tr h="34501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10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YUN-HPCC</a:t>
                      </a:r>
                      <a:endParaRPr lang="zh-CN" altLang="en-US" sz="1600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600" b="0" u="none" strike="noStrike" kern="1200" baseline="0" dirty="0" smtClean="0">
                          <a:latin typeface="+mn-ea"/>
                          <a:ea typeface="+mn-ea"/>
                        </a:rPr>
                        <a:t>0.7588</a:t>
                      </a:r>
                      <a:endParaRPr lang="zh-CN" altLang="en-US" sz="1600" b="0" dirty="0" smtClean="0">
                        <a:latin typeface="+mn-ea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0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636306272"/>
              </p:ext>
            </p:extLst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0.9278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0.7740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0.7545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en-US" altLang="zh-CN" sz="1400" u="none" strike="noStrike" kern="1200" baseline="0" dirty="0" smtClean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542133"/>
              </p:ext>
            </p:extLst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65 </a:t>
                      </a:r>
                      <a:r>
                        <a:rPr lang="en-US" altLang="zh-CN" sz="1400" dirty="0" smtClean="0">
                          <a:solidFill>
                            <a:srgbClr val="6AAD50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6AAD5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+1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+3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1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 smtClean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dirty="0" smtClean="0"/>
                        <a:t>3</a:t>
                      </a:r>
                      <a:r>
                        <a:rPr lang="en-US" altLang="zh-CN" sz="1400" dirty="0" smtClean="0"/>
                        <a:t> +2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-2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430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42266" y="1559410"/>
            <a:ext cx="5774683" cy="1950007"/>
            <a:chOff x="849953" y="3661854"/>
            <a:chExt cx="6556596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7" y="5053358"/>
                <a:ext cx="999270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 smtClean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  <a:endParaRPr kumimoji="1" lang="zh-CN" altLang="en-US" sz="110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p:grpSp>
        <p:sp>
          <p:nvSpPr>
            <p:cNvPr id="65" name="圆角矩形 64"/>
            <p:cNvSpPr/>
            <p:nvPr/>
          </p:nvSpPr>
          <p:spPr>
            <a:xfrm>
              <a:off x="3388824" y="4589849"/>
              <a:ext cx="3850866" cy="35689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开心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悲伤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、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愤怒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三分类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66" name="直线箭头连接符 65"/>
            <p:cNvCxnSpPr/>
            <p:nvPr/>
          </p:nvCxnSpPr>
          <p:spPr>
            <a:xfrm flipH="1">
              <a:off x="5314257" y="4242163"/>
              <a:ext cx="1348440" cy="3476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>
              <a:off x="5307505" y="4255507"/>
              <a:ext cx="6752" cy="3343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>
              <a:off x="3925517" y="4242242"/>
              <a:ext cx="1388740" cy="347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线箭头连接符 69"/>
            <p:cNvCxnSpPr/>
            <p:nvPr/>
          </p:nvCxnSpPr>
          <p:spPr>
            <a:xfrm flipH="1">
              <a:off x="5307504" y="4946739"/>
              <a:ext cx="6753" cy="3629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线箭头连接符 70"/>
            <p:cNvCxnSpPr/>
            <p:nvPr/>
          </p:nvCxnSpPr>
          <p:spPr>
            <a:xfrm flipH="1">
              <a:off x="3925516" y="4946739"/>
              <a:ext cx="1388741" cy="349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>
              <a:off x="5314257" y="4946739"/>
              <a:ext cx="1348439" cy="349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320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1130415521"/>
              </p:ext>
            </p:extLst>
          </p:nvPr>
        </p:nvGraphicFramePr>
        <p:xfrm>
          <a:off x="427066" y="1657180"/>
          <a:ext cx="5488715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097743"/>
                <a:gridCol w="1097743"/>
                <a:gridCol w="1097743"/>
                <a:gridCol w="1097743"/>
                <a:gridCol w="1097743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准确率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baseline="0" dirty="0" smtClean="0"/>
                        <a:t>正确率</a:t>
                      </a:r>
                      <a:endParaRPr lang="zh-CN" altLang="en-US" sz="14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u="none" strike="noStrike" kern="1200" baseline="0" dirty="0" smtClean="0"/>
                        <a:t>召回率</a:t>
                      </a:r>
                      <a:endParaRPr lang="zh-CN" altLang="en-US" sz="14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u="none" strike="noStrike" kern="1200" baseline="0" dirty="0" smtClean="0"/>
                        <a:t>F1</a:t>
                      </a:r>
                      <a:r>
                        <a:rPr lang="zh-CN" altLang="en-US" sz="1400" b="0" u="none" strike="noStrike" kern="1200" baseline="0" dirty="0" smtClean="0"/>
                        <a:t>值</a:t>
                      </a:r>
                      <a:endParaRPr lang="zh-CN" altLang="en-US" sz="1400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sz="1400" dirty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u="none" strike="noStrike" kern="1200" baseline="0" dirty="0" smtClean="0"/>
                        <a:t>中间结果</a:t>
                      </a:r>
                      <a:r>
                        <a:rPr lang="en-US" altLang="zh-CN" sz="1400" u="none" strike="noStrike" kern="1200" baseline="0" dirty="0" smtClean="0"/>
                        <a:t>II</a:t>
                      </a:r>
                      <a:endParaRPr lang="zh-CN" altLang="en-US" sz="1400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0.9281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0.7383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0.7764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0.7569</a:t>
                      </a: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u="none" strike="noStrike" kern="1200" baseline="0" dirty="0" smtClean="0"/>
                        <a:t>最终结果</a:t>
                      </a:r>
                      <a:endParaRPr lang="zh-CN" altLang="en-US" sz="14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0.9299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0.7474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u="none" strike="noStrike" kern="1200" baseline="0" dirty="0" smtClean="0"/>
                        <a:t>0.7752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u="none" strike="noStrike" kern="1200" baseline="0" dirty="0" smtClean="0"/>
                        <a:t>0.7611</a:t>
                      </a:r>
                      <a:r>
                        <a:rPr lang="en-US" altLang="zh-CN" sz="1400" b="0" dirty="0" smtClean="0">
                          <a:latin typeface="+mn-lt"/>
                        </a:rPr>
                        <a:t>↑</a:t>
                      </a:r>
                      <a:endParaRPr lang="zh-CN" altLang="en-US" sz="1400" dirty="0" smtClean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242014"/>
              </p:ext>
            </p:extLst>
          </p:nvPr>
        </p:nvGraphicFramePr>
        <p:xfrm>
          <a:off x="427065" y="4064723"/>
          <a:ext cx="5488715" cy="191391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中间结果</a:t>
                      </a:r>
                      <a:r>
                        <a:rPr lang="en-US" altLang="zh-CN" sz="1400" b="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74338"/>
              </p:ext>
            </p:extLst>
          </p:nvPr>
        </p:nvGraphicFramePr>
        <p:xfrm>
          <a:off x="6150055" y="405115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最终结果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B w="25400" cmpd="sng"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b="1" dirty="0" smtClean="0">
                          <a:solidFill>
                            <a:srgbClr val="FFFF00"/>
                          </a:solidFill>
                        </a:rPr>
                        <a:t>+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-1</a:t>
                      </a:r>
                      <a:endParaRPr lang="zh-CN" altLang="en-US" sz="1400" b="1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</a:t>
                      </a:r>
                      <a:r>
                        <a:rPr lang="en-US" altLang="zh-CN" sz="1400" dirty="0" smtClean="0">
                          <a:solidFill>
                            <a:srgbClr val="53893E"/>
                          </a:solidFill>
                        </a:rPr>
                        <a:t>+0</a:t>
                      </a:r>
                      <a:endParaRPr lang="zh-CN" altLang="en-US" sz="1400" dirty="0">
                        <a:solidFill>
                          <a:srgbClr val="53893E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373494" y="130496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/>
              <a:t>算法中间结果和最终结果在测试集上的性能</a:t>
            </a:r>
            <a:endParaRPr kumimoji="1"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1799892" y="3701741"/>
            <a:ext cx="27879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中间结果</a:t>
            </a:r>
            <a:r>
              <a:rPr kumimoji="1" lang="en-US" altLang="zh-CN" sz="1400" dirty="0" smtClean="0">
                <a:latin typeface="+mn-ea"/>
              </a:rPr>
              <a:t>II</a:t>
            </a:r>
            <a:r>
              <a:rPr kumimoji="1" lang="zh-CN" altLang="en-US" sz="1400" dirty="0" smtClean="0">
                <a:latin typeface="+mn-ea"/>
              </a:rPr>
              <a:t>在测试集上的混淆矩阵</a:t>
            </a:r>
            <a:endParaRPr kumimoji="1" lang="zh-CN" altLang="en-US" sz="1400" dirty="0">
              <a:latin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661972" y="3704289"/>
            <a:ext cx="278794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sz="1400" dirty="0" smtClean="0">
                <a:latin typeface="+mn-ea"/>
              </a:rPr>
              <a:t>最终结果在测试集上的混淆矩阵</a:t>
            </a:r>
            <a:endParaRPr kumimoji="1" lang="zh-CN" altLang="en-US" sz="1400" dirty="0">
              <a:latin typeface="+mn-ea"/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6150055" y="1553320"/>
            <a:ext cx="5766894" cy="1957929"/>
            <a:chOff x="849953" y="3661854"/>
            <a:chExt cx="6564250" cy="2228641"/>
          </a:xfrm>
        </p:grpSpPr>
        <p:grpSp>
          <p:nvGrpSpPr>
            <p:cNvPr id="63" name="组 62"/>
            <p:cNvGrpSpPr/>
            <p:nvPr/>
          </p:nvGrpSpPr>
          <p:grpSpPr>
            <a:xfrm>
              <a:off x="849953" y="5170495"/>
              <a:ext cx="6556595" cy="720000"/>
              <a:chOff x="428996" y="4794900"/>
              <a:chExt cx="6556595" cy="851558"/>
            </a:xfrm>
          </p:grpSpPr>
          <p:sp>
            <p:nvSpPr>
              <p:cNvPr id="79" name="椭圆 78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81" name="圆角矩形 80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2" name="文本框 81"/>
              <p:cNvSpPr txBox="1"/>
              <p:nvPr/>
            </p:nvSpPr>
            <p:spPr>
              <a:xfrm>
                <a:off x="428996" y="5053358"/>
                <a:ext cx="1240563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最终结果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grpSp>
          <p:nvGrpSpPr>
            <p:cNvPr id="64" name="组 63"/>
            <p:cNvGrpSpPr/>
            <p:nvPr/>
          </p:nvGrpSpPr>
          <p:grpSpPr>
            <a:xfrm>
              <a:off x="849954" y="3661854"/>
              <a:ext cx="6556595" cy="720000"/>
              <a:chOff x="428996" y="4794900"/>
              <a:chExt cx="6556595" cy="851558"/>
            </a:xfrm>
          </p:grpSpPr>
          <p:sp>
            <p:nvSpPr>
              <p:cNvPr id="73" name="椭圆 72"/>
              <p:cNvSpPr/>
              <p:nvPr/>
            </p:nvSpPr>
            <p:spPr>
              <a:xfrm>
                <a:off x="1479772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其他</a:t>
                </a: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2861760" y="4943845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开心</a:t>
                </a:r>
              </a:p>
            </p:txBody>
          </p:sp>
          <p:sp>
            <p:nvSpPr>
              <p:cNvPr id="75" name="圆角矩形 74"/>
              <p:cNvSpPr/>
              <p:nvPr/>
            </p:nvSpPr>
            <p:spPr>
              <a:xfrm>
                <a:off x="428996" y="4794900"/>
                <a:ext cx="6556595" cy="851558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428996" y="5053358"/>
                <a:ext cx="1150129" cy="3094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1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中间</a:t>
                </a:r>
                <a:r>
                  <a:rPr lang="zh-CN" altLang="en-US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结果 </a:t>
                </a:r>
                <a:r>
                  <a:rPr lang="en-US" altLang="zh-CN" sz="11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II</a:t>
                </a:r>
                <a:endParaRPr kumimoji="1" lang="zh-CN" altLang="en-US" sz="11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4243748" y="4959533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悲伤</a:t>
                </a: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598940" y="4943751"/>
                <a:ext cx="1285598" cy="537491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zh-CN" altLang="en-US" sz="1100" dirty="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愤怒</a:t>
                </a:r>
              </a:p>
            </p:txBody>
          </p:sp>
        </p:grpSp>
        <p:cxnSp>
          <p:nvCxnSpPr>
            <p:cNvPr id="65" name="直线箭头连接符 64"/>
            <p:cNvCxnSpPr/>
            <p:nvPr/>
          </p:nvCxnSpPr>
          <p:spPr>
            <a:xfrm flipH="1">
              <a:off x="2543528" y="4873114"/>
              <a:ext cx="411916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/>
            <p:nvPr/>
          </p:nvCxnSpPr>
          <p:spPr>
            <a:xfrm flipH="1">
              <a:off x="2543528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/>
            <p:nvPr/>
          </p:nvCxnSpPr>
          <p:spPr>
            <a:xfrm flipH="1">
              <a:off x="3925516" y="4242242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/>
            <p:nvPr/>
          </p:nvCxnSpPr>
          <p:spPr>
            <a:xfrm flipH="1">
              <a:off x="5307504" y="4255507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线箭头连接符 68"/>
            <p:cNvCxnSpPr/>
            <p:nvPr/>
          </p:nvCxnSpPr>
          <p:spPr>
            <a:xfrm flipH="1">
              <a:off x="6662696" y="4242163"/>
              <a:ext cx="1" cy="105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圆角矩形 69"/>
            <p:cNvSpPr/>
            <p:nvPr/>
          </p:nvSpPr>
          <p:spPr>
            <a:xfrm>
              <a:off x="3343650" y="4506715"/>
              <a:ext cx="4070553" cy="3568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 algn="ctr">
                <a:lnSpc>
                  <a:spcPct val="130000"/>
                </a:lnSpc>
              </a:pP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面向 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是</a:t>
              </a:r>
              <a:r>
                <a:rPr kumimoji="1" lang="en-US" altLang="zh-CN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/</a:t>
              </a:r>
              <a:r>
                <a:rPr kumimoji="1" lang="zh-CN" altLang="en-US" sz="1050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否</a:t>
              </a:r>
              <a:r>
                <a:rPr kumimoji="1" lang="en-US" altLang="zh-CN" sz="1050" dirty="0"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为</a:t>
              </a:r>
              <a:r>
                <a:rPr kumimoji="1" lang="en-US" altLang="zh-CN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zh-CN" altLang="en-US" sz="1050" i="1" dirty="0">
                  <a:solidFill>
                    <a:srgbClr val="1775B3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其他</a:t>
              </a:r>
              <a:r>
                <a:rPr kumimoji="1" lang="zh-CN" altLang="en-US" sz="1050" dirty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 二分类</a:t>
              </a:r>
              <a:endParaRPr kumimoji="1" lang="en-US" altLang="zh-CN" sz="105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1" name="直线箭头连接符 70"/>
            <p:cNvCxnSpPr/>
            <p:nvPr/>
          </p:nvCxnSpPr>
          <p:spPr>
            <a:xfrm flipH="1">
              <a:off x="2543528" y="4873114"/>
              <a:ext cx="1379148" cy="4233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线箭头连接符 71"/>
            <p:cNvCxnSpPr/>
            <p:nvPr/>
          </p:nvCxnSpPr>
          <p:spPr>
            <a:xfrm flipH="1">
              <a:off x="2543528" y="4863605"/>
              <a:ext cx="2835399" cy="432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52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339702"/>
            <a:ext cx="5931643" cy="483726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词组情感倾向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1,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in mood”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表达开心的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同时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出现多种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情感的处理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Haha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开心的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Bite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me!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表达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悲伤的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比喻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修辞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3,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You 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a pig”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和“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You are dog”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表示辱骂的意思，表达愤怒的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情感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标注不一致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的第三轮中只包含大笑的表情符，而前两轮的内容都偏向中性，但例子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标注为“其他”，例子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却标注为“其他”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错误分析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13289" y="1047629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15668"/>
              </p:ext>
            </p:extLst>
          </p:nvPr>
        </p:nvGraphicFramePr>
        <p:xfrm>
          <a:off x="6769842" y="1173896"/>
          <a:ext cx="4814235" cy="487680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594136"/>
                <a:gridCol w="594136"/>
                <a:gridCol w="3625963"/>
              </a:tblGrid>
              <a:tr h="2851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编号</a:t>
                      </a:r>
                      <a:endParaRPr lang="zh-CN" altLang="en-US" sz="1400" b="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400" dirty="0" smtClean="0"/>
                        <a:t> </a:t>
                      </a:r>
                      <a:r>
                        <a:rPr lang="zh-CN" altLang="en-US" sz="1400" dirty="0" smtClean="0"/>
                        <a:t>对话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I’m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in mood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dirty="0" err="1" smtClean="0"/>
                        <a:t>ya</a:t>
                      </a:r>
                      <a:r>
                        <a:rPr lang="en-US" altLang="zh-CN" sz="1400" dirty="0" smtClean="0"/>
                        <a:t> need a hug ? :-)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yeah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I</a:t>
                      </a:r>
                      <a:r>
                        <a:rPr lang="en-US" altLang="zh-CN" sz="1400" baseline="0" dirty="0" smtClean="0"/>
                        <a:t> am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in</a:t>
                      </a:r>
                      <a:r>
                        <a:rPr lang="en-US" altLang="zh-CN" sz="1400" baseline="0" dirty="0" smtClean="0"/>
                        <a:t> you dreams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err="1" smtClean="0">
                          <a:solidFill>
                            <a:srgbClr val="FFFF00"/>
                          </a:solidFill>
                        </a:rPr>
                        <a:t>Haha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b="1" dirty="0" smtClean="0">
                          <a:solidFill>
                            <a:srgbClr val="FFC000"/>
                          </a:solidFill>
                        </a:rPr>
                        <a:t>Bite me!</a:t>
                      </a:r>
                      <a:r>
                        <a:rPr lang="zh-CN" altLang="en-US" sz="140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</a:t>
                      </a:r>
                      <a:r>
                        <a:rPr lang="en-US" altLang="zh-CN" sz="1400" b="1" baseline="0" dirty="0" smtClean="0">
                          <a:solidFill>
                            <a:srgbClr val="FFFF00"/>
                          </a:solidFill>
                        </a:rPr>
                        <a:t> are pig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so are you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 </a:t>
                      </a:r>
                      <a:r>
                        <a:rPr lang="en-US" altLang="zh-CN" sz="1400" b="1" dirty="0" smtClean="0">
                          <a:solidFill>
                            <a:srgbClr val="FFFF00"/>
                          </a:solidFill>
                        </a:rPr>
                        <a:t>You are dog</a:t>
                      </a:r>
                      <a:endParaRPr lang="zh-CN" altLang="en-US" sz="1400" b="1" dirty="0">
                        <a:solidFill>
                          <a:srgbClr val="FFFF00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Wat u </a:t>
                      </a:r>
                      <a:r>
                        <a:rPr lang="en-US" altLang="zh-CN" sz="1400" dirty="0" err="1" smtClean="0"/>
                        <a:t>wanna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baseline="0" dirty="0" err="1" smtClean="0"/>
                        <a:t>knw</a:t>
                      </a:r>
                      <a:r>
                        <a:rPr lang="en-US" altLang="zh-CN" sz="1400" baseline="0" dirty="0" smtClean="0"/>
                        <a:t>?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 </a:t>
                      </a:r>
                      <a:r>
                        <a:rPr lang="en-US" altLang="zh-CN" sz="1400" dirty="0" err="1" smtClean="0"/>
                        <a:t>knw</a:t>
                      </a:r>
                      <a:r>
                        <a:rPr lang="en-US" altLang="zh-CN" sz="1400" dirty="0" smtClean="0"/>
                        <a:t> </a:t>
                      </a:r>
                      <a:r>
                        <a:rPr lang="en-US" altLang="zh-CN" sz="1400" dirty="0" err="1" smtClean="0"/>
                        <a:t>nothin</a:t>
                      </a:r>
                      <a:r>
                        <a:rPr lang="en-US" altLang="zh-CN" sz="1400" baseline="0" dirty="0" smtClean="0"/>
                        <a:t> :P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（第一轮）用户甲</a:t>
                      </a:r>
                      <a:r>
                        <a:rPr lang="en-US" altLang="zh-CN" sz="1400" dirty="0" smtClean="0"/>
                        <a:t>: You cannot see my</a:t>
                      </a:r>
                      <a:r>
                        <a:rPr lang="en-US" altLang="zh-CN" sz="1400" baseline="0" dirty="0" smtClean="0"/>
                        <a:t> hair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/>
                        <a:t>（第二轮）用户乙</a:t>
                      </a:r>
                      <a:r>
                        <a:rPr lang="en-US" altLang="zh-CN" sz="1400" dirty="0" smtClean="0"/>
                        <a:t>: I’m in your closet</a:t>
                      </a:r>
                      <a:endParaRPr lang="zh-CN" altLang="en-US" sz="14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28515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（第三轮）用户甲</a:t>
                      </a:r>
                      <a:r>
                        <a:rPr lang="en-US" altLang="zh-CN" sz="1400" dirty="0" smtClean="0"/>
                        <a:t>:</a:t>
                      </a:r>
                      <a:r>
                        <a:rPr lang="zh-CN" altLang="en-US" sz="1400" baseline="0" dirty="0" smtClean="0"/>
                        <a:t>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2617" y="3036205"/>
            <a:ext cx="231605" cy="2386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329" y="3036205"/>
            <a:ext cx="231605" cy="23862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041" y="3036205"/>
            <a:ext cx="231605" cy="2386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4877824"/>
            <a:ext cx="211010" cy="21101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217" y="5797315"/>
            <a:ext cx="211010" cy="21101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116" y="4877824"/>
            <a:ext cx="211010" cy="21101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070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53120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具代表性的修辞手法之一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Eric Partridge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在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《 Usage and Abusage 》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一书中指出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STFangsong" charset="-122"/>
                <a:ea typeface="STFangsong" charset="-122"/>
                <a:cs typeface="STFangsong" charset="-122"/>
              </a:rPr>
              <a:t>     </a:t>
            </a:r>
            <a:r>
              <a:rPr kumimoji="1" lang="zh-CN" altLang="en-US" sz="2000" i="1" dirty="0" smtClean="0">
                <a:latin typeface="STFangsong" charset="-122"/>
                <a:ea typeface="STFangsong" charset="-122"/>
                <a:cs typeface="STFangsong" charset="-122"/>
              </a:rPr>
              <a:t>“反讽存在于所表达意思的另一面”</a:t>
            </a:r>
            <a:endParaRPr kumimoji="1" lang="en-US" altLang="zh-CN" sz="2000" i="1" dirty="0" smtClean="0">
              <a:latin typeface="STFangsong" charset="-122"/>
              <a:ea typeface="STFangsong" charset="-122"/>
              <a:cs typeface="STFangsong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      </a:t>
            </a:r>
            <a:r>
              <a:rPr kumimoji="1" lang="zh-CN" altLang="en-US" sz="2000" i="1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Irony consists in stating the contrary of what is meant.”</a:t>
            </a: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例：我就喜欢你这种不要脸的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识别出反讽的使用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可以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避免</a:t>
            </a:r>
            <a:r>
              <a:rPr kumimoji="1" lang="en-US" altLang="zh-CN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文本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错误</a:t>
            </a:r>
            <a:r>
              <a:rPr kumimoji="1" lang="zh-CN" altLang="en-US" sz="2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理解</a:t>
            </a:r>
            <a:endParaRPr kumimoji="1" lang="en-US" altLang="zh-CN" sz="2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面向文本的情感识别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紧密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相关</a:t>
            </a:r>
            <a:endParaRPr kumimoji="1" lang="zh-CN" altLang="en-US" sz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背景 </a:t>
            </a:r>
            <a:r>
              <a:rPr lang="en-US" altLang="zh-CN" sz="2600" dirty="0"/>
              <a:t>- </a:t>
            </a:r>
            <a:r>
              <a:rPr lang="zh-CN" altLang="en-US" sz="2600" dirty="0"/>
              <a:t>反讽识别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56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62099"/>
            <a:ext cx="10515600" cy="485388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针对多分类问题中数据不均匀的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问题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出了一种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多分类器分层识别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kumimoji="1"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 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面向微博的反讽识别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进行实验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对子任务一，新模型和当时提交的系统比有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显着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提升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任务二，我们提出的算法在主要评价指标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上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超过了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当时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参赛系统中的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第一名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对系统中间结果进行分析验证了我们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算法设计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合理性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针对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在建模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中引入上下文信息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提出了一种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多通道分类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提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出了一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种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面向情感四分类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分类器分层识别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算法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kumimoji="1" lang="en-US" altLang="zh-CN" sz="14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任务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三轮对话的情感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识别</a:t>
            </a:r>
            <a:r>
              <a:rPr kumimoji="1" lang="en-US" altLang="zh-CN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进行实验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参赛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结果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显示我们的系统在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165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个参赛系统中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排名前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十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分类器分层识别算法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框架对不同多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问题的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通用性</a:t>
            </a:r>
            <a:endParaRPr kumimoji="1" lang="zh-CN" altLang="en-US" sz="1400" dirty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总结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5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864" y="1262099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多模型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融合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现阶段主流的人工神经网络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同时对多个类别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的数据进行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能力不足</a:t>
            </a:r>
            <a:endParaRPr kumimoji="1" lang="en-US" altLang="zh-CN" sz="1400" dirty="0" smtClean="0">
              <a:solidFill>
                <a:srgbClr val="1775B3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透过</a:t>
            </a:r>
            <a:r>
              <a:rPr kumimoji="1" lang="zh-CN" altLang="en-US" sz="1400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多分类器分层识別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的方式</a:t>
            </a:r>
            <a:r>
              <a:rPr kumimoji="1" lang="zh-CN" altLang="en-US" sz="1400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结合不同模型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拟合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能力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语义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知识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处理训练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数据中没有出现过的词（组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引入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语用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知识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处理</a:t>
            </a:r>
            <a:r>
              <a:rPr kumimoji="1" lang="zh-CN" altLang="en-US" sz="1400" dirty="0">
                <a:latin typeface="Microsoft YaHei" charset="-122"/>
                <a:ea typeface="Microsoft YaHei" charset="-122"/>
                <a:cs typeface="Microsoft YaHei" charset="-122"/>
              </a:rPr>
              <a:t>特殊的修辞手法，譬如反讽和比喻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等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未来工作展望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02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3A7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1412875"/>
            <a:ext cx="12192000" cy="2609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4102759" y="1976438"/>
            <a:ext cx="3986483" cy="1482725"/>
            <a:chOff x="2682875" y="2071687"/>
            <a:chExt cx="3986483" cy="1482725"/>
          </a:xfrm>
        </p:grpSpPr>
        <p:sp>
          <p:nvSpPr>
            <p:cNvPr id="3" name="TextBox 1"/>
            <p:cNvSpPr txBox="1">
              <a:spLocks noChangeArrowheads="1"/>
            </p:cNvSpPr>
            <p:nvPr/>
          </p:nvSpPr>
          <p:spPr bwMode="auto">
            <a:xfrm>
              <a:off x="2682875" y="2311106"/>
              <a:ext cx="3525324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en-US" altLang="zh-CN" sz="6000" b="1" dirty="0">
                  <a:solidFill>
                    <a:srgbClr val="77377E"/>
                  </a:solidFill>
                  <a:latin typeface="微软雅黑" pitchFamily="34" charset="-122"/>
                  <a:ea typeface="微软雅黑" pitchFamily="34" charset="-122"/>
                </a:rPr>
                <a:t>THANKS</a:t>
              </a:r>
            </a:p>
          </p:txBody>
        </p:sp>
        <p:sp>
          <p:nvSpPr>
            <p:cNvPr id="4" name="空心弧 3"/>
            <p:cNvSpPr/>
            <p:nvPr/>
          </p:nvSpPr>
          <p:spPr bwMode="auto">
            <a:xfrm rot="7086271">
              <a:off x="5186633" y="2071687"/>
              <a:ext cx="1482725" cy="1482725"/>
            </a:xfrm>
            <a:prstGeom prst="blockArc">
              <a:avLst>
                <a:gd name="adj1" fmla="val 5502533"/>
                <a:gd name="adj2" fmla="val 1980318"/>
                <a:gd name="adj3" fmla="val 1053"/>
              </a:avLst>
            </a:prstGeom>
            <a:solidFill>
              <a:srgbClr val="C00000"/>
            </a:solidFill>
            <a:ln w="28575">
              <a:solidFill>
                <a:srgbClr val="7737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77377E"/>
                </a:solidFill>
              </a:endParaRPr>
            </a:p>
          </p:txBody>
        </p:sp>
        <p:sp>
          <p:nvSpPr>
            <p:cNvPr id="5" name="TextBox 8"/>
            <p:cNvSpPr txBox="1">
              <a:spLocks noChangeArrowheads="1"/>
            </p:cNvSpPr>
            <p:nvPr/>
          </p:nvSpPr>
          <p:spPr bwMode="auto">
            <a:xfrm>
              <a:off x="2830513" y="3155950"/>
              <a:ext cx="2478466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28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>
                <a:defRPr sz="20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eaLnBrk="0" fontAlgn="base" hangingPunct="0"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dist" eaLnBrk="1" hangingPunct="1">
                <a:defRPr/>
              </a:pPr>
              <a:r>
                <a:rPr lang="zh-CN" altLang="en-US" sz="1800" dirty="0" smtClean="0">
                  <a:latin typeface="微软雅黑" pitchFamily="34" charset="-122"/>
                  <a:ea typeface="微软雅黑" pitchFamily="34" charset="-122"/>
                </a:rPr>
                <a:t>敬请各位老师指导</a:t>
              </a:r>
            </a:p>
          </p:txBody>
        </p:sp>
      </p:grpSp>
      <p:sp>
        <p:nvSpPr>
          <p:cNvPr id="14" name="等腰三角形 13"/>
          <p:cNvSpPr/>
          <p:nvPr/>
        </p:nvSpPr>
        <p:spPr>
          <a:xfrm flipV="1">
            <a:off x="5916353" y="4014699"/>
            <a:ext cx="359294" cy="20660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281238" y="5087993"/>
            <a:ext cx="7629524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本人在论文的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写作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过程中得到 徐</a:t>
            </a:r>
            <a:r>
              <a:rPr lang="zh-CN" altLang="en-US" sz="1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明星 副教授 悉心指导，在此表示衷心感谢！ </a:t>
            </a:r>
          </a:p>
        </p:txBody>
      </p:sp>
    </p:spTree>
    <p:extLst>
      <p:ext uri="{BB962C8B-B14F-4D97-AF65-F5344CB8AC3E}">
        <p14:creationId xmlns:p14="http://schemas.microsoft.com/office/powerpoint/2010/main" val="15609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737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524000" y="2544006"/>
            <a:ext cx="9144000" cy="813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补充数据</a:t>
            </a:r>
            <a:endParaRPr lang="zh-CN" altLang="en-US" dirty="0"/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251126" y="1034822"/>
            <a:ext cx="1689749" cy="1509184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528FC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89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Liao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等人研究了电影评论的多级情感识別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提出了一种分层注意力网络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捕捉局部语义特征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提出了一个类噪声估计方法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挑选高质量样例来扩充目标领域的训练集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解决负面迁移问题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与基准方法相比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所提方法的均方根误差分别降低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1.5%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1.0%</a:t>
            </a: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说明该方法可以有效地提高跨领域情感分类性能</a:t>
            </a:r>
            <a:endParaRPr kumimoji="1" lang="zh-CN" altLang="en-US" sz="7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8822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</a:rPr>
              <a:t>Liao X, Wu X, Gui L, Huang J, Chen G. Cross-Domain Sentiment Classification Based on Representation Learning and Transfer Learning. Acta Scientiarum Naturalium Universitatis Pekinensis, Vol. 55, No. 1 (Jan. </a:t>
            </a:r>
            <a:r>
              <a:rPr lang="zh-CN" altLang="en-US" sz="1200" dirty="0" smtClean="0">
                <a:solidFill>
                  <a:schemeClr val="bg1"/>
                </a:solidFill>
              </a:rPr>
              <a:t>2019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359" y="1836518"/>
            <a:ext cx="5828462" cy="323727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926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Reyes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利用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'#irony'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'#education', #humor, #politics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这四个井号标签在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上自动获取四组微博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把标签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#irony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的微博和另外三组微博两两组成二分类的实验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针对了四个方面的特征提取方法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特殊标记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词汇和标点符号等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), 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不可预期性，表达风格，以及情感特性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以朴素贝叶斯和决策树作为分类器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决策树和朴素贝叶斯之间没有明显更好的算法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在数据均匀和不均匀的情况下分别达到约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0.70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0.60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F1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kumimoji="1" lang="zh-CN" altLang="en-US" sz="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7" y="6339813"/>
            <a:ext cx="101471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Reyes, A. , Rosso, P. , &amp; Veale, T. . (2013). A multidimensional approach for detecting irony in twitter.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Language Resources and Evaluation,</a:t>
            </a:r>
            <a:r>
              <a:rPr lang="en-US" altLang="zh-CN" sz="1200" dirty="0" smtClean="0">
                <a:solidFill>
                  <a:schemeClr val="bg1"/>
                </a:solidFill>
              </a:rPr>
              <a:t> </a:t>
            </a:r>
            <a:r>
              <a:rPr lang="en-US" altLang="zh-CN" sz="1200" i="1" dirty="0" smtClean="0">
                <a:solidFill>
                  <a:schemeClr val="bg1"/>
                </a:solidFill>
              </a:rPr>
              <a:t>47</a:t>
            </a:r>
            <a:r>
              <a:rPr lang="en-US" altLang="zh-CN" sz="1200" dirty="0" smtClean="0">
                <a:solidFill>
                  <a:schemeClr val="bg1"/>
                </a:solidFill>
              </a:rPr>
              <a:t>(1), 239-268.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388" y="3717798"/>
            <a:ext cx="4213652" cy="21648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281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Wang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等人研究了对网上评论中特定属性的情感识别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i="1" dirty="0" err="1" smtClean="0">
                <a:latin typeface="Times New Roman" charset="0"/>
                <a:ea typeface="Times New Roman" charset="0"/>
                <a:cs typeface="Times New Roman" charset="0"/>
              </a:rPr>
              <a:t>SemEval</a:t>
            </a:r>
            <a:r>
              <a:rPr kumimoji="1" lang="en-US" altLang="zh-CN" sz="1600" i="1" dirty="0" smtClean="0">
                <a:latin typeface="Times New Roman" charset="0"/>
                <a:ea typeface="Times New Roman" charset="0"/>
                <a:cs typeface="Times New Roman" charset="0"/>
              </a:rPr>
              <a:t> 2014 Task 3: Aspect Based Sentiment Analysis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句子的情感极性和内容对应的主题紧密相关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提出了两个结合注意力机制和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LSTM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的人工神经网络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分别以不同方式引入了目标属性的嵌入向量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他们的模型比没有引入属性嵌入向量的模型性能更好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注意力机制确实能定位和目标属性相关的内容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9180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Wang Y, Huang M, Zhao L, et al. Attention-based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lstm</a:t>
            </a:r>
            <a:r>
              <a:rPr lang="en-US" altLang="zh-CN" sz="1200" dirty="0" smtClean="0">
                <a:solidFill>
                  <a:schemeClr val="bg1"/>
                </a:solidFill>
              </a:rPr>
              <a:t> for aspect-level sentiment classification [C]//Proceedings of the 2016 conference on empirical methods in natural language processing. </a:t>
            </a:r>
            <a:r>
              <a:rPr lang="pt-BR" altLang="zh-CN" sz="1200" dirty="0" smtClean="0">
                <a:solidFill>
                  <a:schemeClr val="bg1"/>
                </a:solidFill>
              </a:rPr>
              <a:t>[</a:t>
            </a:r>
            <a:r>
              <a:rPr lang="pt-BR" altLang="zh-CN" sz="1200" dirty="0" err="1" smtClean="0">
                <a:solidFill>
                  <a:schemeClr val="bg1"/>
                </a:solidFill>
              </a:rPr>
              <a:t>S.l</a:t>
            </a:r>
            <a:r>
              <a:rPr lang="pt-BR" altLang="zh-CN" sz="1200" dirty="0" smtClean="0">
                <a:solidFill>
                  <a:schemeClr val="bg1"/>
                </a:solidFill>
              </a:rPr>
              <a:t>.: s.n.], 2016: 606-615.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"/>
          <a:stretch/>
        </p:blipFill>
        <p:spPr>
          <a:xfrm>
            <a:off x="6869331" y="3338483"/>
            <a:ext cx="4333667" cy="23988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281" y="1250266"/>
            <a:ext cx="4333667" cy="195375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377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32162" y="122212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子任务一：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判断一条微博是否带有反讽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子任务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二： 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判断一条微博的反讽属于以下哪一种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723846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 </a:t>
            </a:r>
            <a:r>
              <a:rPr lang="zh-CN" altLang="en-US" sz="2600" dirty="0"/>
              <a:t>实验数据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/>
          </p:nvPr>
        </p:nvGraphicFramePr>
        <p:xfrm>
          <a:off x="1151277" y="2288745"/>
          <a:ext cx="10150384" cy="1172661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118372"/>
                <a:gridCol w="8032012"/>
              </a:tblGrid>
              <a:tr h="390887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600" b="0" i="0" dirty="0" smtClean="0">
                          <a:solidFill>
                            <a:schemeClr val="bg1"/>
                          </a:solidFill>
                          <a:latin typeface="+mn-lt"/>
                          <a:ea typeface="Microsoft YaHei" charset="-122"/>
                          <a:cs typeface="Microsoft YaHei" charset="-122"/>
                        </a:rPr>
                        <a:t>微博</a:t>
                      </a:r>
                      <a:endParaRPr lang="en-US" altLang="zh-CN" sz="1600" b="0" i="0" dirty="0" smtClean="0">
                        <a:solidFill>
                          <a:schemeClr val="bg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0887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lt"/>
                        </a:rPr>
                        <a:t>没有反讽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lt"/>
                        </a:rPr>
                        <a:t>Had no sleep and have got school now #not happy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90887">
                <a:tc>
                  <a:txBody>
                    <a:bodyPr/>
                    <a:lstStyle/>
                    <a:p>
                      <a:pPr marL="0" lvl="1" algn="l"/>
                      <a:r>
                        <a:rPr lang="zh-CN" altLang="mr-IN" sz="1400" dirty="0" smtClean="0">
                          <a:latin typeface="+mn-lt"/>
                        </a:rPr>
                        <a:t>带有反讽</a:t>
                      </a:r>
                      <a:endParaRPr lang="en-US" altLang="zh-CN" sz="14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lt"/>
                        </a:rPr>
                        <a:t>I just love when you test my patience!! #not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lt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/>
          </p:nvPr>
        </p:nvGraphicFramePr>
        <p:xfrm>
          <a:off x="1151277" y="4015020"/>
          <a:ext cx="10150384" cy="16764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2085884"/>
                <a:gridCol w="8064500"/>
              </a:tblGrid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b="0" dirty="0" smtClean="0">
                          <a:latin typeface="+mn-ea"/>
                          <a:ea typeface="+mn-ea"/>
                          <a:cs typeface="Microsoft YaHei" charset="-122"/>
                        </a:rPr>
                        <a:t>类别</a:t>
                      </a: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600" b="0" i="0" dirty="0" smtClean="0">
                          <a:solidFill>
                            <a:schemeClr val="bg1"/>
                          </a:solidFill>
                          <a:latin typeface="+mn-ea"/>
                          <a:ea typeface="+mn-ea"/>
                          <a:cs typeface="Microsoft YaHei" charset="-122"/>
                        </a:rPr>
                        <a:t>微博</a:t>
                      </a:r>
                      <a:endParaRPr lang="en-US" altLang="zh-CN" sz="1600" b="0" i="0" dirty="0" smtClean="0">
                        <a:solidFill>
                          <a:schemeClr val="bg1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没有反讽</a:t>
                      </a:r>
                      <a:endParaRPr lang="zh-CN" altLang="en-US" sz="1400" b="0" dirty="0" smtClean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Had no sleep and have got school now #not happy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lvl="1" indent="0" algn="l">
                        <a:buFont typeface="Arial" charset="0"/>
                        <a:buNone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基于相反语义的反讽</a:t>
                      </a:r>
                      <a:r>
                        <a:rPr lang="en-US" altLang="zh-CN" sz="1400" dirty="0" smtClean="0">
                          <a:latin typeface="+mn-ea"/>
                          <a:ea typeface="+mn-ea"/>
                        </a:rPr>
                        <a:t> 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I really love this year’s summer; weeks and weeks of awful weather</a:t>
                      </a:r>
                      <a:endParaRPr lang="en-US" altLang="zh-CN" sz="1600" b="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mr-IN" sz="1400" dirty="0" smtClean="0">
                          <a:latin typeface="+mn-ea"/>
                          <a:ea typeface="+mn-ea"/>
                        </a:rPr>
                        <a:t>情景反讽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Most of us didn’t focus in the #ADHD lecture. #irony</a:t>
                      </a:r>
                      <a:endParaRPr lang="zh-CN" altLang="en-US" sz="1600" dirty="0" smtClean="0"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11106"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+mn-ea"/>
                          <a:ea typeface="+mn-ea"/>
                        </a:rPr>
                        <a:t>其他反讽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lang="en-US" altLang="zh-CN" sz="1600" dirty="0" smtClean="0">
                          <a:latin typeface="+mn-ea"/>
                          <a:ea typeface="+mn-ea"/>
                        </a:rPr>
                        <a:t>Human brains disappear every day. Some of them have never even appeared. #Sarcasm</a:t>
                      </a:r>
                      <a:endParaRPr lang="en-US" altLang="zh-CN" sz="1600" i="1" dirty="0" smtClean="0">
                        <a:solidFill>
                          <a:schemeClr val="tx1">
                            <a:lumMod val="65000"/>
                          </a:schemeClr>
                        </a:solidFill>
                        <a:latin typeface="+mn-ea"/>
                        <a:ea typeface="+mn-ea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cxnSp>
        <p:nvCxnSpPr>
          <p:cNvPr id="18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88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961239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实验数据</a:t>
            </a:r>
            <a:endParaRPr lang="zh-CN" altLang="en-US" sz="2600" dirty="0"/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/>
          </p:nvPr>
        </p:nvGraphicFramePr>
        <p:xfrm>
          <a:off x="1789912" y="3140822"/>
          <a:ext cx="4547389" cy="1226604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320452"/>
                <a:gridCol w="1424350"/>
                <a:gridCol w="1802587"/>
              </a:tblGrid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任务一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没有反讽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</a:rPr>
                        <a:t>带有反讽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1,923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1,911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40886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473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</a:rPr>
                        <a:t>311</a:t>
                      </a:r>
                      <a:endParaRPr lang="zh-CN" altLang="en-US" sz="16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1767569" y="4555451"/>
          <a:ext cx="7935232" cy="123793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445531"/>
                <a:gridCol w="1236680"/>
                <a:gridCol w="2566939"/>
                <a:gridCol w="1343041"/>
                <a:gridCol w="1343041"/>
              </a:tblGrid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b="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任务二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没有反讽</a:t>
                      </a:r>
                      <a:endParaRPr lang="zh-CN" altLang="en-US" sz="1600" b="0" dirty="0" smtClean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基于相反语义的反讽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情景反讽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其他反讽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训练集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1,923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1,390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316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205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126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kern="12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测试集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473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164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85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600" dirty="0" smtClean="0">
                          <a:latin typeface="+mn-lt"/>
                          <a:ea typeface="Microsoft YaHei" charset="-122"/>
                          <a:cs typeface="Microsoft YaHei" charset="-122"/>
                        </a:rPr>
                        <a:t>62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75B0DB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7" name="图表 16"/>
          <p:cNvGraphicFramePr/>
          <p:nvPr>
            <p:extLst/>
          </p:nvPr>
        </p:nvGraphicFramePr>
        <p:xfrm>
          <a:off x="8701863" y="1702260"/>
          <a:ext cx="2615312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8" name="图表 17"/>
          <p:cNvGraphicFramePr/>
          <p:nvPr>
            <p:extLst/>
          </p:nvPr>
        </p:nvGraphicFramePr>
        <p:xfrm>
          <a:off x="6637028" y="1702260"/>
          <a:ext cx="2584321" cy="258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2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1332162" y="122212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/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SemEval-2018 Task3 Irony detection in English tweets</a:t>
            </a: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上的微博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发布于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2014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年至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2015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年之间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50000"/>
              </a:lnSpc>
              <a:buBlip>
                <a:blip r:embed="rId5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由人工标注得出分类标签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089738" y="6294924"/>
            <a:ext cx="10211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</a:rPr>
              <a:t>Cynthia Van </a:t>
            </a:r>
            <a:r>
              <a:rPr lang="en-US" altLang="zh-CN" sz="1200" dirty="0" err="1">
                <a:solidFill>
                  <a:schemeClr val="bg1"/>
                </a:solidFill>
              </a:rPr>
              <a:t>Hee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Els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Lefever</a:t>
            </a:r>
            <a:r>
              <a:rPr lang="en-US" altLang="zh-CN" sz="1200" dirty="0">
                <a:solidFill>
                  <a:schemeClr val="bg1"/>
                </a:solidFill>
              </a:rPr>
              <a:t>, and </a:t>
            </a:r>
            <a:r>
              <a:rPr lang="en-US" altLang="zh-CN" sz="1200" dirty="0" err="1">
                <a:solidFill>
                  <a:schemeClr val="bg1"/>
                </a:solidFill>
              </a:rPr>
              <a:t>Véronique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Hoste</a:t>
            </a:r>
            <a:r>
              <a:rPr lang="en-US" altLang="zh-CN" sz="1200" dirty="0">
                <a:solidFill>
                  <a:schemeClr val="bg1"/>
                </a:solidFill>
              </a:rPr>
              <a:t>. 2018. Semeval-2018 Task 3: Irony detection in English Tweets. In Proceedings of the 12th International Workshop on Semantic Evaluation (SemEval-2018), New Orleans, LA, USA, June 2018.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1338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507321" y="1680443"/>
          <a:ext cx="5922976" cy="338499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33403"/>
                <a:gridCol w="1003012"/>
                <a:gridCol w="1038517"/>
                <a:gridCol w="1047393"/>
                <a:gridCol w="1100651"/>
              </a:tblGrid>
              <a:tr h="260384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0.5548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0.7974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0.6008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0.8039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0.5542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0.7395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0.6569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0.7685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0.5534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(9)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0.5473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0.8006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0.6501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(7)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0.6390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0.5276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0.8617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0.6545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0.5768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0.7846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0.6640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0.6798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0.5721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(4)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0.7653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0.6547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(3)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0.5861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0.7331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(10)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0.6514 </a:t>
                      </a:r>
                      <a:r>
                        <a:rPr lang="mr-I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(6)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0.5577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(5)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0.8232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0.6649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1721" marR="11721" marT="11721" marB="0" anchor="ctr"/>
                </a:tc>
              </a:tr>
              <a:tr h="260384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1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1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0.6888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0.5870 </a:t>
                      </a:r>
                      <a:r>
                        <a:rPr lang="is-IS" sz="11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0.7267 </a:t>
                      </a:r>
                      <a:r>
                        <a:rPr lang="is-I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(12)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1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</a:t>
                      </a:r>
                      <a:r>
                        <a:rPr lang="cs-CZ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(8)</a:t>
                      </a:r>
                    </a:p>
                  </a:txBody>
                  <a:tcPr marL="11721" marR="11721" marT="11721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775418" y="1141360"/>
            <a:ext cx="5638082" cy="4173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【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子任务一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】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面向微博的</a:t>
            </a:r>
            <a:r>
              <a:rPr kumimoji="1" lang="zh-TW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 </a:t>
            </a:r>
            <a:r>
              <a:rPr kumimoji="1" lang="en-US" altLang="zh-CN" i="1" dirty="0">
                <a:latin typeface="Microsoft YaHei" charset="-122"/>
                <a:ea typeface="Microsoft YaHei" charset="-122"/>
                <a:cs typeface="Microsoft YaHei" charset="-122"/>
              </a:rPr>
              <a:t>/ </a:t>
            </a:r>
            <a:r>
              <a:rPr kumimoji="1" lang="zh-CN" altLang="en-US" i="1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带有反讽</a:t>
            </a: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分类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03" y="2131165"/>
            <a:ext cx="4993871" cy="266272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06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给定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个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类別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集合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i="1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如果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对于任一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段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文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本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𝑡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𝑇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和它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的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上下文</a:t>
                </a:r>
                <a:r>
                  <a:rPr lang="en-US" altLang="zh-TW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𝑏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𝐵</m:t>
                    </m:r>
                  </m:oMath>
                </a14:m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可以确定它属于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唯一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一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种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情感</a:t>
                </a:r>
                <a:r>
                  <a:rPr lang="en-US" altLang="zh-TW" sz="2400" dirty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/</a:t>
                </a:r>
                <a:r>
                  <a:rPr lang="zh-CN" altLang="en-US" sz="2400" dirty="0" smtClean="0">
                    <a:solidFill>
                      <a:srgbClr val="1775B3"/>
                    </a:solidFill>
                    <a:latin typeface="Microsoft YaHei" charset="-122"/>
                    <a:ea typeface="Microsoft YaHei" charset="-122"/>
                    <a:cs typeface="Microsoft YaHei" charset="-122"/>
                  </a:rPr>
                  <a:t>反讽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类</a:t>
                </a:r>
                <a:r>
                  <a:rPr lang="zh-TW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別</a:t>
                </a:r>
                <a:r>
                  <a:rPr lang="zh-TW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∈</m:t>
                    </m:r>
                    <m:r>
                      <a:rPr lang="en-US" altLang="zh-CN" sz="2400" b="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𝐶</m:t>
                    </m:r>
                  </m:oMath>
                </a14:m>
                <a:endParaRPr lang="en-US" altLang="zh-TW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endParaRPr lang="en-US" altLang="zh-CN" sz="2400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给</a:t>
                </a:r>
                <a:r>
                  <a:rPr lang="zh-CN" altLang="en-US" sz="2400" dirty="0">
                    <a:latin typeface="Microsoft YaHei" charset="-122"/>
                    <a:ea typeface="Microsoft YaHei" charset="-122"/>
                    <a:cs typeface="Microsoft YaHei" charset="-122"/>
                  </a:rPr>
                  <a:t>出一个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函数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</m:oMath>
                </a14:m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, </a:t>
                </a:r>
                <a:r>
                  <a:rPr lang="zh-CN" altLang="en-US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使得</a:t>
                </a:r>
                <a:r>
                  <a:rPr lang="en-US" altLang="zh-CN" sz="2400" dirty="0" smtClean="0">
                    <a:latin typeface="Microsoft YaHei" charset="-122"/>
                    <a:ea typeface="Microsoft YaHei" charset="-122"/>
                    <a:cs typeface="Microsoft YaHei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𝑐</m:t>
                    </m:r>
                    <m:r>
                      <a:rPr lang="en-US" altLang="zh-CN" sz="2400" i="1" dirty="0" smtClean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= 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𝑓</m:t>
                    </m:r>
                    <m:r>
                      <a:rPr lang="en-US" altLang="zh-CN" sz="2400" i="1" dirty="0">
                        <a:latin typeface="Cambria Math" charset="0"/>
                        <a:ea typeface="Microsoft YaHei" charset="-122"/>
                        <a:cs typeface="Microsoft YaHei" charset="-122"/>
                      </a:rPr>
                      <m:t> </m:t>
                    </m:r>
                    <m:d>
                      <m:dPr>
                        <m:ctrlPr>
                          <a:rPr lang="en-US" altLang="zh-CN" sz="2400" i="1" dirty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</m:ctrlPr>
                      </m:dPr>
                      <m:e>
                        <m:r>
                          <a:rPr lang="en-US" altLang="zh-CN" sz="240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𝑡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, </m:t>
                        </m:r>
                        <m:r>
                          <a:rPr lang="en-US" altLang="zh-CN" sz="2400" b="0" i="1" dirty="0" smtClean="0">
                            <a:latin typeface="Cambria Math" charset="0"/>
                            <a:ea typeface="Microsoft YaHei" charset="-122"/>
                            <a:cs typeface="Microsoft YaHei" charset="-122"/>
                          </a:rPr>
                          <m:t>𝑏</m:t>
                        </m:r>
                      </m:e>
                    </m:d>
                  </m:oMath>
                </a14:m>
                <a:endParaRPr lang="zh-CN" altLang="en-US" sz="2400" i="1" dirty="0">
                  <a:latin typeface="Microsoft YaHei" charset="-122"/>
                  <a:ea typeface="Microsoft YaHei" charset="-122"/>
                  <a:cs typeface="Microsoft YaHei" charset="-122"/>
                </a:endParaRPr>
              </a:p>
              <a:p>
                <a:endParaRPr lang="en-US" altLang="zh-CN" sz="2400" dirty="0" smtClean="0">
                  <a:latin typeface="Microsoft YaHei" charset="-122"/>
                  <a:ea typeface="Microsoft YaHei" charset="-122"/>
                  <a:cs typeface="Microsoft YaHei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问题定义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5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96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0.5090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0.4214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0.4030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0.6148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0.4476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0.6531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0.4253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0.4370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0.6722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0.4779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0.4768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0.6301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0.4543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0.4497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0.6186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0.4313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0.4490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0.4307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0.4046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0.4148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0.4875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0.4537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0.4447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0.6352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0.4168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0.4386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0.4160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0.5068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0.4762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0.4644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0.6314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0.4824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 smtClean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0.4864 </a:t>
                      </a:r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0.4657 (2)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862050" y="1303873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反讽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8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406354" y="1303873"/>
            <a:ext cx="62311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相反语义的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二分类各模型性能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7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0.7438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0.7562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0.6470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0.8100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0.7699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0.7677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0.7196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0.7679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0.8085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0.7565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0.7993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0.7705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0.7755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0.7301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0.7412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0.8053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0.7525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0.7932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0.7661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0.8257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0.7717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0.7752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0.7169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0.7734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0.7236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0.7174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0.6909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0.7460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0.6889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0.7849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0.7795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0.7465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0.7928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0.7888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0.7554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16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70977" y="1303873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情景反讽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79713"/>
            <a:ext cx="5214797" cy="2662728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0.8656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0.7634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0.6473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0.8477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0.6865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0.5917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0.6117 (11)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0.8495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0.6024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0.8333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0.6708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0.6556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0.6625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0.6645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0.5789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0.5951 (12)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0.8423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0.6825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0.6416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0.6572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0.7027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0.6372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0.6590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0.8387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0.6153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0.6325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0.6575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0.6084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0.6243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0.6797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0.6674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0.6731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0.8262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0.6691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0.6743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0.8513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0.7076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0.6924 (1)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166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14" y="2681442"/>
            <a:ext cx="5214798" cy="2659270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55181" y="1957442"/>
          <a:ext cx="6683233" cy="391073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0.8860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0.7123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0.5781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0.6016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0.7981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0.4934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0.4932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0.8336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0.5873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0.5836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0.5853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0.5070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0.4848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0.8411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0.5317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0.5353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0.8486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0.5603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0.5360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0.8841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0.4421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0.5000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0.4692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0.8430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0.5663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0.5468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0.5527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0.8822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0.4419 (11)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0.4989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altLang="zh-CN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0.8355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0.5483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0.5356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0.5393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层</a:t>
                      </a:r>
                      <a:r>
                        <a:rPr lang="en-US" altLang="zh-C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BiLSTM+</a:t>
                      </a:r>
                      <a:r>
                        <a:rPr lang="zh-CN" altLang="en-U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注意力机制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0.7944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0.4571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0.4633 (12)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0.4600 (12)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4370977" y="1303873"/>
            <a:ext cx="5038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没有反讽</a:t>
            </a:r>
            <a:r>
              <a:rPr lang="en-US" altLang="zh-CN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其他反讽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二分类模型性能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49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1302656" y="1867849"/>
          <a:ext cx="9673594" cy="40209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45888"/>
                <a:gridCol w="2478642"/>
                <a:gridCol w="1612266"/>
                <a:gridCol w="1612266"/>
                <a:gridCol w="1612266"/>
                <a:gridCol w="1612266"/>
              </a:tblGrid>
              <a:tr h="335076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smtClean="0"/>
                        <a:t>排名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队伍名称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smtClean="0"/>
                        <a:t>正确率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/>
                        <a:t>F1 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THU_NGN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0.7347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0.6304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0.8006 (4)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0.7054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2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NTUA-SLP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0.7321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0.6535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0.6913 (13)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0.6719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WLV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0.6429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0.5317 (20)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0.8360 (2)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0.6500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0.6607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0.5506 (13)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0.7878 (7)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0.6481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smtClean="0"/>
                        <a:t>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NIHRIO, NCL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0.7015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0.6091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0.6913 (13)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0.6476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smtClean="0"/>
                        <a:t>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DLUTNLP-1</a:t>
                      </a:r>
                      <a:endParaRPr lang="en-US" altLang="zh-CN" sz="14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0.6276 (19)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0.5199 (23)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0.7974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0.6294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7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ELiRF-UPV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0.6110 (23)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0.5059 (27)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0.8328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0.6294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8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THU_HCSI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0.6594 (11)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0.5550 (11)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0.7138 (10)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0.6245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CJ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0.6671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0.5654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0.6945 (12)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0.6234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/>
                </a:tc>
              </a:tr>
              <a:tr h="335076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10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#</a:t>
                      </a:r>
                      <a:r>
                        <a:rPr lang="it-IT" altLang="zh-CN" sz="1600" u="none" strike="noStrike" kern="1200" baseline="0" dirty="0" err="1" smtClean="0"/>
                        <a:t>NonDicevoSulSerio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0.6786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0.5831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0.6656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0.6216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5076">
                <a:tc>
                  <a:txBody>
                    <a:bodyPr/>
                    <a:lstStyle/>
                    <a:p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621" marR="82621" marT="41311" marB="41311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986731" y="1370392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任务三子任务一参赛系统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8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3" name="直接连接符 4"/>
          <p:cNvCxnSpPr/>
          <p:nvPr/>
        </p:nvCxnSpPr>
        <p:spPr>
          <a:xfrm>
            <a:off x="1302656" y="1023274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1208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 smtClean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实验结果</a:t>
            </a:r>
            <a:endParaRPr lang="zh-CN" altLang="en-US" sz="2600" dirty="0"/>
          </a:p>
        </p:txBody>
      </p:sp>
      <p:sp>
        <p:nvSpPr>
          <p:cNvPr id="7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986731" y="1370392"/>
            <a:ext cx="46153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i="1" dirty="0">
                <a:latin typeface="Times New Roman" charset="0"/>
                <a:ea typeface="Times New Roman" charset="0"/>
                <a:cs typeface="Times New Roman" charset="0"/>
              </a:rPr>
              <a:t>SemEval-2018 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任务三子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任务二参赛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1302656" y="1867849"/>
          <a:ext cx="9673594" cy="402091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45888"/>
                <a:gridCol w="2478642"/>
                <a:gridCol w="1612266"/>
                <a:gridCol w="1612266"/>
                <a:gridCol w="1612266"/>
                <a:gridCol w="1612266"/>
              </a:tblGrid>
              <a:tr h="334658"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排名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队伍名称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准确率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正确率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zh-CN" altLang="en-US" sz="1600" b="0" u="none" strike="noStrike" kern="1200" baseline="0" dirty="0" smtClean="0"/>
                        <a:t>召回率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en-US" altLang="zh-CN" sz="1600" b="0" u="none" strike="noStrike" kern="1200" baseline="0" dirty="0" smtClean="0"/>
                        <a:t>F1 </a:t>
                      </a:r>
                      <a:r>
                        <a:rPr lang="zh-CN" altLang="en-US" sz="1600" b="0" u="none" strike="noStrike" kern="1200" baseline="0" dirty="0" smtClean="0"/>
                        <a:t>值</a:t>
                      </a:r>
                      <a:endParaRPr lang="zh-CN" altLang="en-US" sz="1600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0.7321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0.5768 (1)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0.5044 (4)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0.5074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2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NTUA-SLP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0.6518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0.4959 (4)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0.5124 (2)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0.4959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THU_NGN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0.6046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0.4860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0.5414 (1)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0.4947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4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(</a:t>
                      </a:r>
                      <a:r>
                        <a:rPr lang="zh-CN" altLang="is-IS" sz="1600" u="none" strike="noStrike" kern="1200" baseline="0" dirty="0" smtClean="0"/>
                        <a:t>无</a:t>
                      </a:r>
                      <a:r>
                        <a:rPr lang="is-IS" altLang="zh-CN" sz="1600" u="none" strike="noStrike" kern="1200" baseline="0" dirty="0" smtClean="0"/>
                        <a:t>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0.6033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0.4660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0.5058 (3)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0.4743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47001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NIHRIO, NCL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0.6594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0.5446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0.4475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0.4437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27335">
                <a:tc>
                  <a:txBody>
                    <a:bodyPr/>
                    <a:lstStyle/>
                    <a:p>
                      <a:r>
                        <a:rPr lang="en-US" altLang="zh-CN" sz="1600" u="none" strike="noStrike" kern="1200" baseline="0" dirty="0" smtClean="0"/>
                        <a:t>6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r>
                        <a:rPr lang="en-US" altLang="zh-CN" sz="1200" u="none" strike="noStrike" kern="1200" baseline="0" dirty="0" smtClean="0"/>
                        <a:t>Random Decision Syntax Trees</a:t>
                      </a:r>
                      <a:endParaRPr lang="en-US" altLang="zh-CN" sz="1200" b="0" i="0" u="none" strike="noStrike" kern="1200" baseline="0" dirty="0" smtClean="0">
                        <a:solidFill>
                          <a:schemeClr val="dk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0.6327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0.4868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0.4388 (8)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0.4352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7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ELiRF-UPV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0.6327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0.4123 (12)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0.4404 (7)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0.4211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8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WLV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0.6709 (2)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0.4311 (10)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0.4149 (9)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u="none" strike="noStrike" kern="1200" baseline="0" dirty="0" smtClean="0"/>
                        <a:t>0.4153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t-IT" altLang="zh-CN" sz="1600" u="none" strike="noStrike" kern="1200" baseline="0" dirty="0" smtClean="0"/>
                        <a:t>9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#</a:t>
                      </a:r>
                      <a:r>
                        <a:rPr lang="it-IT" altLang="zh-CN" sz="1600" u="none" strike="noStrike" kern="1200" baseline="0" dirty="0" err="1" smtClean="0"/>
                        <a:t>NonDicevoSulSerio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0.5446 (18)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0.4087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0.4410 (6)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altLang="zh-CN" sz="1600" u="none" strike="noStrike" kern="1200" baseline="0" dirty="0" smtClean="0"/>
                        <a:t>0.4131</a:t>
                      </a:r>
                      <a:endParaRPr lang="zh-CN" altLang="en-US" sz="16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/>
                </a:tc>
              </a:tr>
              <a:tr h="334658"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10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INGEOTEC-IIMAS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0.6441 (5)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 0.5017 (3)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0.3850 (15)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is-IS" altLang="zh-CN" sz="1600" u="none" strike="noStrike" kern="1200" baseline="0" dirty="0" smtClean="0"/>
                        <a:t>0.4055</a:t>
                      </a:r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4658">
                <a:tc>
                  <a:txBody>
                    <a:bodyPr/>
                    <a:lstStyle/>
                    <a:p>
                      <a:endParaRPr lang="zh-CN" altLang="en-US" sz="16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zh-CN" altLang="is-IS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我们的系统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0.6939 (2)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0.6003 (1)</a:t>
                      </a:r>
                      <a:endParaRPr lang="zh-CN" altLang="en-US" sz="1600" b="1" dirty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0.5241 (2)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600" b="1" u="none" strike="noStrike" kern="1200" baseline="0" dirty="0" smtClean="0">
                          <a:solidFill>
                            <a:srgbClr val="FFFF00"/>
                          </a:solidFill>
                        </a:rPr>
                        <a:t>0.5205 (1)</a:t>
                      </a:r>
                      <a:endParaRPr lang="zh-CN" altLang="en-US" sz="1600" b="1" dirty="0" smtClean="0">
                        <a:solidFill>
                          <a:srgbClr val="FFFF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991" marR="82991" marT="41495" marB="41495"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092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/>
                        <a:t>0.6837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0.5606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0.4891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/>
                        <a:t>0.4913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/>
                        <a:t>0.6913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0.5655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0.4893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0.4949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0.5587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0.5231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0.5179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427065" y="3859740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R>
                      <a:noFill/>
                    </a:lnR>
                    <a:lnB w="25400" cmpd="sng">
                      <a:noFill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T w="25400" cmpd="sng">
                      <a:noFill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T w="254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41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/>
          </p:nvPr>
        </p:nvGraphicFramePr>
        <p:xfrm>
          <a:off x="6228521" y="3859740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380 +9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73 -9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 +3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125 -3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41 -2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 +2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5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中间结果</a:t>
                      </a:r>
                      <a:r>
                        <a:rPr lang="en-US" altLang="zh-CN" sz="1800" b="0" u="none" strike="noStrike" kern="1200" baseline="0" dirty="0" smtClean="0"/>
                        <a:t>II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/>
                        <a:t>0.6913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0.5655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0.4893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/>
                        <a:t>0.4949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↓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0.6939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0.6003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0.5241</a:t>
                      </a:r>
                      <a:endParaRPr lang="zh-CN" altLang="en-US" b="0" dirty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accent1"/>
                          </a:solidFill>
                        </a:rPr>
                        <a:t>0.5205</a:t>
                      </a:r>
                      <a:endParaRPr lang="zh-CN" altLang="en-US" b="0" dirty="0" smtClean="0">
                        <a:solidFill>
                          <a:schemeClr val="accent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表格 15"/>
          <p:cNvGraphicFramePr>
            <a:graphicFrameLocks noGrp="1"/>
          </p:cNvGraphicFramePr>
          <p:nvPr>
            <p:extLst/>
          </p:nvPr>
        </p:nvGraphicFramePr>
        <p:xfrm>
          <a:off x="6224929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375 -14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27 +14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35 -4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 +4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33 -14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 +14</a:t>
                      </a:r>
                      <a:endParaRPr lang="zh-CN" altLang="en-US" sz="1400" b="0" dirty="0">
                        <a:solidFill>
                          <a:srgbClr val="FFFF00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38 -1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 +1</a:t>
                      </a:r>
                      <a:endParaRPr lang="zh-CN" altLang="en-US" sz="1400" b="0" dirty="0">
                        <a:solidFill>
                          <a:schemeClr val="accent1"/>
                        </a:solidFill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427065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6072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19241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基于多分类器分层的微博反讽识别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91043" y="1454678"/>
          <a:ext cx="8128000" cy="185420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I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0.6837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0.5606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0.4891</a:t>
                      </a:r>
                      <a:endParaRPr lang="zh-CN" altLang="en-US" b="0" dirty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rgbClr val="0070C0"/>
                          </a:solidFill>
                        </a:rPr>
                        <a:t>0.4913</a:t>
                      </a:r>
                      <a:endParaRPr lang="zh-CN" altLang="en-US" b="0" dirty="0" smtClean="0">
                        <a:solidFill>
                          <a:srgbClr val="0070C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II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0.5655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0.4893</a:t>
                      </a:r>
                      <a:endParaRPr lang="zh-CN" altLang="en-US" b="0" dirty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altLang="zh-CN" sz="1800" b="0" u="none" strike="noStrike" kern="1200" baseline="0" dirty="0" smtClean="0">
                          <a:solidFill>
                            <a:srgbClr val="528FC7"/>
                          </a:solidFill>
                        </a:rPr>
                        <a:t>0.4949</a:t>
                      </a:r>
                      <a:endParaRPr lang="zh-CN" altLang="en-US" b="0" dirty="0" smtClean="0">
                        <a:solidFill>
                          <a:srgbClr val="528FC7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中间结果</a:t>
                      </a:r>
                      <a:r>
                        <a:rPr lang="en-US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III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0.6913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0.5587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0.5231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b-NO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0.5179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最终结果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0.6939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0.6003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0.5241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r-HR" altLang="zh-CN" sz="1800" b="0" u="none" strike="noStrike" kern="1200" baseline="0" dirty="0" smtClean="0">
                          <a:solidFill>
                            <a:schemeClr val="bg1"/>
                          </a:solidFill>
                        </a:rPr>
                        <a:t>0.5205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b="0" dirty="0" smtClean="0">
                        <a:solidFill>
                          <a:schemeClr val="bg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/>
          </p:nvPr>
        </p:nvGraphicFramePr>
        <p:xfrm>
          <a:off x="6224928" y="3854913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最终识别结果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没有反讽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反义反讽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情景反讽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其他反讽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377 +2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27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5 -2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反义反讽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情景反讽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36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smtClean="0"/>
                        <a:t>其他反讽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smtClean="0"/>
                        <a:t>12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>
            <p:extLst/>
          </p:nvPr>
        </p:nvGraphicFramePr>
        <p:xfrm>
          <a:off x="427065" y="3859741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没有反讽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375 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64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反义反讽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35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情景反讽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10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39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其他反讽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12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69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564358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</a:t>
            </a:r>
            <a:r>
              <a:rPr lang="zh-CN" altLang="en-US" sz="2600" dirty="0" smtClean="0"/>
              <a:t>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en-US" altLang="zh-CN" sz="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kumimoji="1" lang="en-US" altLang="zh-TW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[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四分类问题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]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判断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两人轮流发言的三轮对话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中</a:t>
            </a:r>
            <a:r>
              <a:rPr kumimoji="1" lang="zh-TW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最后</a:t>
            </a:r>
            <a:r>
              <a:rPr kumimoji="1"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一轮发言者所表达的情感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838386" y="3072003"/>
          <a:ext cx="5115847" cy="241439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0"/>
              </a:tblGrid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 smtClean="0"/>
                        <a:t>类别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 smtClean="0"/>
                        <a:t> </a:t>
                      </a:r>
                      <a:r>
                        <a:rPr lang="zh-CN" altLang="en-US" sz="1600" b="0" dirty="0" smtClean="0"/>
                        <a:t>对话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开心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I’m in mood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ya</a:t>
                      </a:r>
                      <a:r>
                        <a:rPr lang="en-US" altLang="zh-CN" sz="1600" dirty="0" smtClean="0"/>
                        <a:t> need a hug ? :-)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yeah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悲伤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Not coz of you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why? Tell me</a:t>
                      </a:r>
                      <a:endParaRPr lang="zh-CN" altLang="en-US" sz="1600" dirty="0" smtClean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:( My girlfriend left me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0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>
            <p:extLst/>
          </p:nvPr>
        </p:nvGraphicFramePr>
        <p:xfrm>
          <a:off x="6144032" y="3072003"/>
          <a:ext cx="5115848" cy="2414398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736087"/>
                <a:gridCol w="4379761"/>
              </a:tblGrid>
              <a:tr h="3449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0" dirty="0" smtClean="0"/>
                        <a:t>类别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sz="1600" b="0" dirty="0" smtClean="0"/>
                        <a:t> </a:t>
                      </a:r>
                      <a:r>
                        <a:rPr lang="zh-CN" altLang="en-US" sz="1600" b="0" dirty="0" smtClean="0"/>
                        <a:t>对话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He is over me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so YOU say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I just hate him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（第一轮）用户甲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degreee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（第二轮）用户乙</a:t>
                      </a:r>
                      <a:r>
                        <a:rPr lang="en-US" altLang="zh-CN" sz="1600" dirty="0" smtClean="0"/>
                        <a:t>: what degree &amp; where?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  <a:tr h="344914">
                <a:tc vMerge="1"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（第三轮）用户甲</a:t>
                      </a:r>
                      <a:r>
                        <a:rPr lang="en-US" altLang="zh-CN" sz="1600" dirty="0" smtClean="0"/>
                        <a:t>: </a:t>
                      </a:r>
                      <a:r>
                        <a:rPr lang="en-US" altLang="zh-CN" sz="1600" dirty="0" err="1" smtClean="0"/>
                        <a:t>sryyy</a:t>
                      </a:r>
                      <a:r>
                        <a:rPr lang="en-US" altLang="zh-CN" sz="1600" dirty="0" smtClean="0"/>
                        <a:t> </a:t>
                      </a:r>
                      <a:r>
                        <a:rPr lang="en-US" altLang="zh-CN" sz="1600" dirty="0" err="1" smtClean="0"/>
                        <a:t>i</a:t>
                      </a:r>
                      <a:r>
                        <a:rPr lang="en-US" altLang="zh-CN" sz="1600" dirty="0" smtClean="0"/>
                        <a:t> really got to goo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8228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Tang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等人研究了产品评论的五级评分预测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Yelp2013; Yelp2014; IMDB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用户和产品各自都存在一些相对固定的属性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一个用户对不同产品的评论中，评论文本和评分之间存在某种一致性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不同用户对同一个产品的评论中，评论文本和评分之间存在某种一致性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提出了一种为用户和产品生成表示向量的方法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提出了一种引入用戶和产品特征的卷积神经网络 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    UPNN, User Product Neural Network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他们的模型在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个数据集上都超过了当时最好的水平</a:t>
            </a:r>
            <a:endParaRPr kumimoji="1" lang="zh-CN" altLang="en-US" sz="3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23591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Tang D, Qin B, Liu T. Aspect level sentiment classification with deep memory network[J].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arXiv</a:t>
            </a:r>
            <a:r>
              <a:rPr lang="en-US" altLang="zh-CN" sz="1200" dirty="0" smtClean="0">
                <a:solidFill>
                  <a:schemeClr val="bg1"/>
                </a:solidFill>
              </a:rPr>
              <a:t> preprint arXiv:1605.08900, 2016.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7" t="4368" r="3422" b="3582"/>
          <a:stretch/>
        </p:blipFill>
        <p:spPr>
          <a:xfrm>
            <a:off x="6335712" y="4152583"/>
            <a:ext cx="5503858" cy="195102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948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862070" cy="682623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 </a:t>
            </a:r>
            <a:r>
              <a:rPr lang="zh-CN" altLang="en-US" sz="2600" dirty="0" smtClean="0"/>
              <a:t>实验</a:t>
            </a:r>
            <a:r>
              <a:rPr lang="zh-CN" altLang="en-US" sz="2600" dirty="0"/>
              <a:t>数据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838386" y="13684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SemEval-2019 Task3: </a:t>
            </a:r>
            <a:r>
              <a:rPr kumimoji="1" lang="en-US" altLang="zh-CN" sz="2000" i="1" dirty="0" err="1" smtClean="0">
                <a:latin typeface="Times New Roman" charset="0"/>
                <a:ea typeface="Times New Roman" charset="0"/>
                <a:cs typeface="Times New Roman" charset="0"/>
              </a:rPr>
              <a:t>EmoContext</a:t>
            </a:r>
            <a:r>
              <a:rPr kumimoji="1" lang="en-US" altLang="zh-CN" sz="2000" i="1" dirty="0" smtClean="0">
                <a:latin typeface="Times New Roman" charset="0"/>
                <a:ea typeface="Times New Roman" charset="0"/>
                <a:cs typeface="Times New Roman" charset="0"/>
              </a:rPr>
              <a:t> - A Shared Task on Contextual Emotion Detection in Text</a:t>
            </a:r>
            <a:endParaRPr kumimoji="1" lang="zh-CN" altLang="en-US" sz="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54682" y="2090870"/>
          <a:ext cx="6965633" cy="1568012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717463"/>
                <a:gridCol w="1320787"/>
                <a:gridCol w="1338053"/>
                <a:gridCol w="1311817"/>
                <a:gridCol w="1277513"/>
              </a:tblGrid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数据集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其他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开心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悲伤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愤怒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 anchor="ctr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 smtClean="0"/>
                        <a:t>训练集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14948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4243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5463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altLang="zh-CN" sz="1800" b="0" dirty="0" smtClean="0"/>
                        <a:t>5506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验证集</a:t>
                      </a:r>
                      <a:endParaRPr lang="en-US" altLang="zh-CN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2338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142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125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150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  <a:tr h="39200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 smtClean="0"/>
                        <a:t>测试集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4677</a:t>
                      </a:r>
                      <a:endParaRPr lang="en-US" altLang="zh-TW" sz="1800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284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250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/>
                        <a:t>298</a:t>
                      </a:r>
                      <a:endParaRPr lang="zh-CN" altLang="en-US" sz="1800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 marL="86866" marR="86866" marT="43433" marB="43433"/>
                </a:tc>
              </a:tr>
            </a:tbl>
          </a:graphicData>
        </a:graphic>
      </p:graphicFrame>
      <p:graphicFrame>
        <p:nvGraphicFramePr>
          <p:cNvPr id="10" name="图表 9"/>
          <p:cNvGraphicFramePr/>
          <p:nvPr>
            <p:extLst/>
          </p:nvPr>
        </p:nvGraphicFramePr>
        <p:xfrm>
          <a:off x="275458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图表 10"/>
          <p:cNvGraphicFramePr/>
          <p:nvPr>
            <p:extLst/>
          </p:nvPr>
        </p:nvGraphicFramePr>
        <p:xfrm>
          <a:off x="4958916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图表 11"/>
          <p:cNvGraphicFramePr/>
          <p:nvPr>
            <p:extLst/>
          </p:nvPr>
        </p:nvGraphicFramePr>
        <p:xfrm>
          <a:off x="7163251" y="3605439"/>
          <a:ext cx="2204335" cy="257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3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38386" y="6286648"/>
            <a:ext cx="104214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Ankush</a:t>
            </a:r>
            <a:r>
              <a:rPr lang="en-US" altLang="zh-CN" sz="1200" dirty="0">
                <a:solidFill>
                  <a:schemeClr val="bg1"/>
                </a:solidFill>
              </a:rPr>
              <a:t> Chatterjee, </a:t>
            </a:r>
            <a:r>
              <a:rPr lang="en-US" altLang="zh-CN" sz="1200" dirty="0" err="1">
                <a:solidFill>
                  <a:schemeClr val="bg1"/>
                </a:solidFill>
              </a:rPr>
              <a:t>Kedhar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Nath</a:t>
            </a:r>
            <a:r>
              <a:rPr lang="en-US" altLang="zh-CN" sz="1200" dirty="0">
                <a:solidFill>
                  <a:schemeClr val="bg1"/>
                </a:solidFill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</a:rPr>
              <a:t>Narahari</a:t>
            </a:r>
            <a:r>
              <a:rPr lang="en-US" altLang="zh-CN" sz="1200" dirty="0">
                <a:solidFill>
                  <a:schemeClr val="bg1"/>
                </a:solidFill>
              </a:rPr>
              <a:t>, </a:t>
            </a:r>
            <a:r>
              <a:rPr lang="en-US" altLang="zh-CN" sz="1200" dirty="0" err="1">
                <a:solidFill>
                  <a:schemeClr val="bg1"/>
                </a:solidFill>
              </a:rPr>
              <a:t>Meghana</a:t>
            </a:r>
            <a:r>
              <a:rPr lang="en-US" altLang="zh-CN" sz="1200" dirty="0">
                <a:solidFill>
                  <a:schemeClr val="bg1"/>
                </a:solidFill>
              </a:rPr>
              <a:t> Joshi, and </a:t>
            </a:r>
            <a:r>
              <a:rPr lang="en-US" altLang="zh-CN" sz="1200" dirty="0" err="1">
                <a:solidFill>
                  <a:schemeClr val="bg1"/>
                </a:solidFill>
              </a:rPr>
              <a:t>Puneet</a:t>
            </a:r>
            <a:r>
              <a:rPr lang="en-US" altLang="zh-CN" sz="1200" dirty="0">
                <a:solidFill>
                  <a:schemeClr val="bg1"/>
                </a:solidFill>
              </a:rPr>
              <a:t> Agrawal. 2019. Semeval-2019 Task 3: </a:t>
            </a:r>
            <a:r>
              <a:rPr lang="en-US" altLang="zh-CN" sz="1200" dirty="0" err="1">
                <a:solidFill>
                  <a:schemeClr val="bg1"/>
                </a:solidFill>
              </a:rPr>
              <a:t>EmoContext</a:t>
            </a:r>
            <a:r>
              <a:rPr lang="en-US" altLang="zh-CN" sz="1200" dirty="0">
                <a:solidFill>
                  <a:schemeClr val="bg1"/>
                </a:solidFill>
              </a:rPr>
              <a:t>: Contextual Emotion Detection in Text. In Proceedings of The 13th International Workshop on Semantic Evaluation (SemEval-2019), Minneapolis, Minnesota, 2019.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42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0.9245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0.7584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0.7437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0.7428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0.6975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0.9052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0.7296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0.5481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0.6259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0.9105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0.7330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0.5974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0.6583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0.9067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0.6598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0.6923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0.6757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0.9143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0.7162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0.6947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0.7053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0.6709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0.6911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0.6809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0.2994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0.2788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0.2887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0.8969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0.6331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0.6659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0.6491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0.9092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0.7067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0.6226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0.6620 (6)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4650137" y="1432306"/>
            <a:ext cx="3092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情感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四分类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模型性能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2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7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0.9507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0.9454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0.9471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0.9462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0.9215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0.9283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0.9315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0.9278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0.9210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0.9375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0.9277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0.9303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0.9212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0.9235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0.9243 (5)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0.9291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fi-FI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0.9179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0.9204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0.9197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0.9189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0.9279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0.9176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0.9142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0.9159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0.9269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0.9252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0.9260 (4)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477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开心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悲伤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愤怒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三分类的模型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878" y="2736117"/>
            <a:ext cx="4993869" cy="254991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44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6" y="337014"/>
            <a:ext cx="8670683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/>
              <a:t>-</a:t>
            </a:r>
            <a:r>
              <a:rPr lang="zh-CN" altLang="en-US" sz="2600" dirty="0"/>
              <a:t> 实验结果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244548" y="2214309"/>
          <a:ext cx="6683233" cy="3309086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55897"/>
                <a:gridCol w="1131756"/>
                <a:gridCol w="1171818"/>
                <a:gridCol w="1181834"/>
                <a:gridCol w="1241928"/>
              </a:tblGrid>
              <a:tr h="300826">
                <a:tc>
                  <a:txBody>
                    <a:bodyPr/>
                    <a:lstStyle/>
                    <a:p>
                      <a:pPr marL="108000" algn="l" fontAlgn="b"/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准确率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正确率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召回率 </a:t>
                      </a: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F1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值</a:t>
                      </a:r>
                    </a:p>
                  </a:txBody>
                  <a:tcPr marL="11721" marR="11721" marT="11721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0.9227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0.9634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0.9448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(2)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CNN+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0.9116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0.9560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0.9475 (7)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0.9074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0.9670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0.9224 (9)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0.9442 (9)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GRU+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0.9230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0.9553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0.9540 (1)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1" i="0" u="none" strike="noStrike" dirty="0">
                          <a:solidFill>
                            <a:srgbClr val="FFFF00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0.9546 (1)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0.9134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0.9630 (4)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0.9339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0.9482 (4)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BiGRU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0.9152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0.9624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0.9367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0.9494 (3)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0.9011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0.9649 (2)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0.9168 (10)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0.9402 (10)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LSTM+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cs-CZ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0.9121 (6)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0.9567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is-I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0.9391 (3)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0.9478 (6)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sz="1300" b="0" i="0" u="none" strike="noStrike" dirty="0" err="1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endParaRPr 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0.9089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0.9595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0.9320 (8)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0.9456 (8)</a:t>
                      </a:r>
                    </a:p>
                  </a:txBody>
                  <a:tcPr marL="12700" marR="12700" marT="12700" marB="0" anchor="ctr"/>
                </a:tc>
              </a:tr>
              <a:tr h="300826">
                <a:tc>
                  <a:txBody>
                    <a:bodyPr/>
                    <a:lstStyle/>
                    <a:p>
                      <a:pPr marL="108000" algn="l" fontAlgn="b"/>
                      <a:r>
                        <a:rPr lang="en-US" altLang="zh-CN" sz="13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BiLSTM</a:t>
                      </a:r>
                      <a:r>
                        <a:rPr lang="en-US" altLang="zh-C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</a:t>
                      </a:r>
                      <a:r>
                        <a:rPr lang="zh-CN" altLang="en-US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注意力</a:t>
                      </a:r>
                      <a:r>
                        <a:rPr lang="zh-CN" altLang="en-US" sz="1300" b="0" i="0" u="none" strike="noStrike" dirty="0" smtClean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机制</a:t>
                      </a:r>
                      <a:endParaRPr lang="zh-CN" altLang="en-US" sz="1300" b="0" i="0" u="none" strike="noStrike" dirty="0">
                        <a:solidFill>
                          <a:schemeClr val="bg1"/>
                        </a:solidFill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11721" marR="11721" marT="11721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0.9131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0.9627 (5)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0.9337 (7)</a:t>
                      </a: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marL="108000" algn="l" fontAlgn="b"/>
                      <a:r>
                        <a:rPr lang="mr-IN" sz="1300" b="0" i="0" u="none" strike="noStrike" dirty="0">
                          <a:solidFill>
                            <a:schemeClr val="bg1"/>
                          </a:solidFill>
                          <a:effectLst/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0.9480 (5)</a:t>
                      </a:r>
                    </a:p>
                  </a:txBody>
                  <a:tcPr marL="12700" marR="12700" marT="12700" marB="0" anchor="ctr"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3810535" y="1432306"/>
            <a:ext cx="43845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面向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i="1" dirty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是</a:t>
            </a:r>
            <a:r>
              <a:rPr lang="zh-CN" altLang="en-US" i="1" dirty="0" smtClean="0">
                <a:solidFill>
                  <a:srgbClr val="1775B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二分类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模型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46" y="2759038"/>
            <a:ext cx="4993868" cy="254660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1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3195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70150" y="1505620"/>
          <a:ext cx="7251699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85137"/>
                <a:gridCol w="1354934"/>
                <a:gridCol w="1354934"/>
                <a:gridCol w="1354934"/>
                <a:gridCol w="120176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/>
                        <a:t>0.7740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0.7545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0.9281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0.7383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0.7764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0.7569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en-US" altLang="zh-CN" sz="1800" u="none" strike="noStrike" kern="1200" baseline="0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最终结果</a:t>
                      </a:r>
                      <a:endParaRPr lang="zh-CN" altLang="en-US" dirty="0">
                        <a:solidFill>
                          <a:srgbClr val="528FC7"/>
                        </a:solidFill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0.9299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0.7474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0.7752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0.7611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608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9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187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 +3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88 -3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196 +1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2 -1</a:t>
                      </a:r>
                      <a:endParaRPr lang="zh-CN" altLang="en-US" sz="1400" dirty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</a:t>
                      </a:r>
                      <a:r>
                        <a:rPr lang="en-US" altLang="zh-CN" sz="1400" baseline="0" dirty="0" smtClean="0"/>
                        <a:t> </a:t>
                      </a:r>
                      <a:r>
                        <a:rPr lang="en-US" altLang="zh-CN" sz="1400" dirty="0" smtClean="0"/>
                        <a:t>-1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201 +3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9 -2</a:t>
                      </a:r>
                      <a:endParaRPr lang="zh-CN" altLang="en-US" sz="1400" dirty="0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5 -2</a:t>
                      </a:r>
                      <a:endParaRPr lang="zh-CN" altLang="en-US" sz="1400" dirty="0" smtClean="0">
                        <a:solidFill>
                          <a:srgbClr val="528FC7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243 +2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09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302655" y="337014"/>
            <a:ext cx="9531957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基于多通道模型引入上下文的情感识别 </a:t>
            </a:r>
            <a:r>
              <a:rPr lang="en-US" altLang="zh-CN" sz="2600" dirty="0" smtClean="0"/>
              <a:t>-</a:t>
            </a:r>
            <a:r>
              <a:rPr lang="zh-CN" altLang="en-US" sz="2600" dirty="0" smtClean="0"/>
              <a:t> 实验</a:t>
            </a:r>
            <a:r>
              <a:rPr lang="zh-CN" altLang="en-US" sz="2600" dirty="0"/>
              <a:t>结果</a:t>
            </a: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6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470150" y="1505620"/>
          <a:ext cx="7251699" cy="1483360"/>
        </p:xfrm>
        <a:graphic>
          <a:graphicData uri="http://schemas.openxmlformats.org/drawingml/2006/table">
            <a:tbl>
              <a:tblPr firstRow="1" bandRow="1">
                <a:tableStyleId>{8FD4443E-F989-4FC4-A0C8-D5A2AF1F390B}</a:tableStyleId>
              </a:tblPr>
              <a:tblGrid>
                <a:gridCol w="1985137"/>
                <a:gridCol w="1354934"/>
                <a:gridCol w="1354934"/>
                <a:gridCol w="1354934"/>
                <a:gridCol w="1201760"/>
              </a:tblGrid>
              <a:tr h="37084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准确率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u="none" strike="noStrike" kern="1200" baseline="0" dirty="0" smtClean="0"/>
                        <a:t>正确率</a:t>
                      </a:r>
                      <a:endParaRPr lang="zh-CN" altLang="en-US" sz="1800" b="0" u="none" strike="noStrike" kern="1200" baseline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b="0" u="none" strike="noStrike" kern="1200" baseline="0" dirty="0" smtClean="0"/>
                        <a:t>召回率</a:t>
                      </a:r>
                      <a:endParaRPr lang="zh-CN" altLang="en-US" b="0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u="none" strike="noStrike" kern="1200" baseline="0" dirty="0" smtClean="0"/>
                        <a:t>F1</a:t>
                      </a:r>
                      <a:r>
                        <a:rPr lang="zh-CN" altLang="en-US" sz="1800" b="0" u="none" strike="noStrike" kern="1200" baseline="0" dirty="0" smtClean="0"/>
                        <a:t>值</a:t>
                      </a:r>
                      <a:endParaRPr lang="zh-CN" altLang="en-US" b="0" dirty="0" smtClean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中间结果</a:t>
                      </a: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I</a:t>
                      </a:r>
                      <a:endParaRPr lang="zh-CN" altLang="en-US" dirty="0">
                        <a:solidFill>
                          <a:srgbClr val="528FC7"/>
                        </a:solidFill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0.9278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0.7740</a:t>
                      </a:r>
                      <a:endParaRPr lang="zh-CN" altLang="en-US" dirty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>
                          <a:solidFill>
                            <a:srgbClr val="528FC7"/>
                          </a:solidFill>
                        </a:rPr>
                        <a:t>0.7545</a:t>
                      </a:r>
                      <a:endParaRPr lang="zh-CN" altLang="en-US" dirty="0" smtClean="0">
                        <a:solidFill>
                          <a:srgbClr val="528FC7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800" u="none" strike="noStrike" kern="1200" baseline="0" dirty="0" smtClean="0"/>
                        <a:t>中间结果</a:t>
                      </a:r>
                      <a:r>
                        <a:rPr lang="en-US" altLang="zh-CN" sz="1800" u="none" strike="noStrike" kern="1200" baseline="0" dirty="0" smtClean="0"/>
                        <a:t>II</a:t>
                      </a:r>
                      <a:endParaRPr lang="zh-CN" altLang="en-US" dirty="0"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0.7383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0.7764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0.7569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u="none" strike="noStrike" kern="1200" baseline="0" dirty="0" smtClean="0"/>
                        <a:t>最终结果</a:t>
                      </a:r>
                      <a:endParaRPr lang="zh-CN" altLang="en-US" dirty="0">
                        <a:latin typeface="SimHei" charset="-122"/>
                        <a:ea typeface="SimHei" charset="-122"/>
                        <a:cs typeface="Sim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0.9299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0.7474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u="none" strike="noStrike" kern="1200" baseline="0" dirty="0" smtClean="0"/>
                        <a:t>0.7752</a:t>
                      </a:r>
                      <a:r>
                        <a:rPr lang="en-US" altLang="zh-CN" sz="1800" dirty="0" smtClean="0">
                          <a:latin typeface="+mn-ea"/>
                          <a:ea typeface="+mn-ea"/>
                          <a:cs typeface="Microsoft YaHei" charset="-122"/>
                        </a:rPr>
                        <a:t>↓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u="none" strike="noStrike" kern="1200" baseline="0" dirty="0" smtClean="0"/>
                        <a:t>0.7611</a:t>
                      </a:r>
                      <a:r>
                        <a:rPr lang="en-US" altLang="zh-CN" sz="1800" b="0" dirty="0" smtClean="0">
                          <a:latin typeface="+mn-lt"/>
                        </a:rPr>
                        <a:t>↑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3608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中间结果</a:t>
                      </a:r>
                      <a:r>
                        <a:rPr lang="en-US" altLang="zh-CN" sz="1400" dirty="0" smtClean="0"/>
                        <a:t>II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4467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60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204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lt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>
            <p:extLst/>
          </p:nvPr>
        </p:nvGraphicFramePr>
        <p:xfrm>
          <a:off x="6418739" y="3474962"/>
          <a:ext cx="5488715" cy="1930938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394554"/>
                <a:gridCol w="1025230"/>
                <a:gridCol w="1014567"/>
                <a:gridCol w="1014567"/>
                <a:gridCol w="1014567"/>
                <a:gridCol w="1025230"/>
              </a:tblGrid>
              <a:tr h="321823">
                <a:tc rowSpan="2" gridSpan="2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最终识别结果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预测标签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21823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 w="25400" cmpd="sng"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真实标签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vert="eaVert" anchor="b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其他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44</a:t>
                      </a:r>
                      <a:r>
                        <a:rPr lang="en-US" altLang="zh-CN" sz="1400" dirty="0" smtClean="0"/>
                        <a:t>67 </a:t>
                      </a:r>
                      <a:r>
                        <a:rPr lang="en-US" altLang="zh-TW" sz="1400" dirty="0" smtClean="0"/>
                        <a:t>+</a:t>
                      </a:r>
                      <a:r>
                        <a:rPr lang="en-US" altLang="zh-CN" sz="1400" dirty="0" smtClean="0"/>
                        <a:t>8</a:t>
                      </a:r>
                      <a:endParaRPr lang="zh-CN" altLang="en-US" sz="1400" dirty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65 -5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85 -3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开心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82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197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悲伤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38 +1</a:t>
                      </a:r>
                      <a:endParaRPr lang="zh-CN" altLang="en-US" sz="1400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/>
                        <a:t>204 -1</a:t>
                      </a:r>
                      <a:endParaRPr lang="zh-CN" altLang="en-US" sz="1400" dirty="0" smtClean="0">
                        <a:solidFill>
                          <a:srgbClr val="FFFF00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7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/>
                        <a:t>愤怒</a:t>
                      </a:r>
                      <a:endParaRPr lang="zh-CN" altLang="en-US" sz="1400" b="0" dirty="0">
                        <a:latin typeface="+mn-ea"/>
                        <a:ea typeface="+mn-ea"/>
                        <a:cs typeface="Microsoft Ya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47 +0</a:t>
                      </a:r>
                      <a:endParaRPr lang="zh-CN" altLang="en-US" sz="1400" dirty="0">
                        <a:solidFill>
                          <a:srgbClr val="2B5999"/>
                        </a:solidFill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1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/>
                        <a:t>245</a:t>
                      </a:r>
                      <a:endParaRPr lang="zh-CN" altLang="en-US" sz="1400" dirty="0">
                        <a:latin typeface="+mn-ea"/>
                        <a:ea typeface="+mn-ea"/>
                        <a:cs typeface="SimHei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1" name="矩形 10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615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Santos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Gatti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研究了面向电影评论和微博的情感识别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Stanford Sentiment Treebank; Stanford Twitter Sentiment </a:t>
            </a: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为了运用英语单词的拼写信息，他们提出了一种卷积神经网络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Character to Sentence Convolutional Neural Network, 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CharSCNN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从字符级别提取单词的嵌入向量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同时结合了词级别的嵌入向量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电影评论二级评分识別的准确率为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85.7%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电影评论五级评分识別的准确率为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48.3%</a:t>
            </a:r>
          </a:p>
          <a:p>
            <a:pPr lvl="1">
              <a:lnSpc>
                <a:spcPct val="120000"/>
              </a:lnSpc>
              <a:buBlip>
                <a:blip r:embed="rId2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微博正负性情感识別的准确率为 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86.4%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31565"/>
            <a:ext cx="94423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Dos Santos C,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Gatti</a:t>
            </a:r>
            <a:r>
              <a:rPr lang="en-US" altLang="zh-CN" sz="1200" dirty="0" smtClean="0">
                <a:solidFill>
                  <a:schemeClr val="bg1"/>
                </a:solidFill>
              </a:rPr>
              <a:t> M. Deep convolutional neural networks for sentiment analysis of short texts[C]//Proceedings of COLING 2014, the 25th International Conference on Computational Linguistics: Technical Papers. [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S.l.</a:t>
            </a:r>
            <a:r>
              <a:rPr lang="en-US" altLang="zh-CN" sz="1200" dirty="0" smtClean="0">
                <a:solidFill>
                  <a:schemeClr val="bg1"/>
                </a:solidFill>
              </a:rPr>
              <a:t>: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s.n</a:t>
            </a:r>
            <a:r>
              <a:rPr lang="en-US" altLang="zh-CN" sz="1200" dirty="0" smtClean="0">
                <a:solidFill>
                  <a:schemeClr val="bg1"/>
                </a:solidFill>
              </a:rPr>
              <a:t>.], 2014: 69-78.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17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686" y="1728567"/>
            <a:ext cx="3401312" cy="409952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04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0" y="6176963"/>
            <a:ext cx="12192000" cy="681037"/>
          </a:xfrm>
          <a:prstGeom prst="rect">
            <a:avLst/>
          </a:prstGeom>
          <a:solidFill>
            <a:srgbClr val="7737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7398" y="1385953"/>
            <a:ext cx="10515600" cy="435133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Soujanya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等人研究了</a:t>
            </a:r>
            <a:r>
              <a:rPr kumimoji="1" lang="en-US" altLang="zh-CN" sz="1800" dirty="0" smtClean="0">
                <a:latin typeface="Microsoft YaHei" charset="-122"/>
                <a:ea typeface="Microsoft YaHei" charset="-122"/>
                <a:cs typeface="Microsoft YaHei" charset="-122"/>
              </a:rPr>
              <a:t>Twitter</a:t>
            </a: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上的英语微博的反讽识别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实验数据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Pt</a:t>
            </a:r>
            <a:r>
              <a:rPr kumimoji="1" lang="is-I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á</a:t>
            </a:r>
            <a:r>
              <a:rPr kumimoji="1" lang="en-US" altLang="zh-CN" sz="16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cek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等人公开的数据集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 http://thesarcasmdetector.com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实验方法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首次尝试将神经网络应用于对微博的反讽识别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算法框架主要包含四个卷积神经网络，利用不同的数据集进行预训练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分别对应反讽识别、情感极性识别、情感类型识别和性格识别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2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后融合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: 1)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支持向量机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2) </a:t>
            </a:r>
            <a:r>
              <a:rPr kumimoji="1" lang="zh-CN" altLang="en-US" sz="1400" dirty="0" smtClean="0">
                <a:latin typeface="Microsoft YaHei" charset="-122"/>
                <a:ea typeface="Microsoft YaHei" charset="-122"/>
                <a:cs typeface="Microsoft YaHei" charset="-122"/>
              </a:rPr>
              <a:t>全连接层 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+ Softmax</a:t>
            </a:r>
          </a:p>
          <a:p>
            <a:pPr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800" dirty="0" smtClean="0">
                <a:latin typeface="Microsoft YaHei" charset="-122"/>
                <a:ea typeface="Microsoft YaHei" charset="-122"/>
                <a:cs typeface="Microsoft YaHei" charset="-122"/>
              </a:rPr>
              <a:t>实验结果</a:t>
            </a:r>
            <a:endParaRPr kumimoji="1" lang="en-US" altLang="zh-CN" sz="1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>
              <a:lnSpc>
                <a:spcPct val="120000"/>
              </a:lnSpc>
              <a:buBlip>
                <a:blip r:embed="rId3"/>
              </a:buBlip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他们提出的系统要比只使用反讽识别数据集训练的分类器更好</a:t>
            </a:r>
            <a:endParaRPr kumimoji="1" lang="zh-CN" altLang="en-US" sz="16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302657" y="337014"/>
            <a:ext cx="5258480" cy="68262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sz="2600" dirty="0"/>
              <a:t>相关工作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507321" y="396194"/>
            <a:ext cx="766308" cy="684421"/>
          </a:xfrm>
          <a:custGeom>
            <a:avLst/>
            <a:gdLst>
              <a:gd name="T0" fmla="*/ 400 w 528"/>
              <a:gd name="T1" fmla="*/ 293 h 471"/>
              <a:gd name="T2" fmla="*/ 430 w 528"/>
              <a:gd name="T3" fmla="*/ 279 h 471"/>
              <a:gd name="T4" fmla="*/ 430 w 528"/>
              <a:gd name="T5" fmla="*/ 278 h 471"/>
              <a:gd name="T6" fmla="*/ 430 w 528"/>
              <a:gd name="T7" fmla="*/ 204 h 471"/>
              <a:gd name="T8" fmla="*/ 401 w 528"/>
              <a:gd name="T9" fmla="*/ 218 h 471"/>
              <a:gd name="T10" fmla="*/ 400 w 528"/>
              <a:gd name="T11" fmla="*/ 293 h 471"/>
              <a:gd name="T12" fmla="*/ 90 w 528"/>
              <a:gd name="T13" fmla="*/ 204 h 471"/>
              <a:gd name="T14" fmla="*/ 90 w 528"/>
              <a:gd name="T15" fmla="*/ 279 h 471"/>
              <a:gd name="T16" fmla="*/ 248 w 528"/>
              <a:gd name="T17" fmla="*/ 354 h 471"/>
              <a:gd name="T18" fmla="*/ 274 w 528"/>
              <a:gd name="T19" fmla="*/ 354 h 471"/>
              <a:gd name="T20" fmla="*/ 371 w 528"/>
              <a:gd name="T21" fmla="*/ 307 h 471"/>
              <a:gd name="T22" fmla="*/ 371 w 528"/>
              <a:gd name="T23" fmla="*/ 232 h 471"/>
              <a:gd name="T24" fmla="*/ 260 w 528"/>
              <a:gd name="T25" fmla="*/ 286 h 471"/>
              <a:gd name="T26" fmla="*/ 90 w 528"/>
              <a:gd name="T27" fmla="*/ 204 h 471"/>
              <a:gd name="T28" fmla="*/ 394 w 528"/>
              <a:gd name="T29" fmla="*/ 197 h 471"/>
              <a:gd name="T30" fmla="*/ 391 w 528"/>
              <a:gd name="T31" fmla="*/ 196 h 471"/>
              <a:gd name="T32" fmla="*/ 287 w 528"/>
              <a:gd name="T33" fmla="*/ 139 h 471"/>
              <a:gd name="T34" fmla="*/ 288 w 528"/>
              <a:gd name="T35" fmla="*/ 132 h 471"/>
              <a:gd name="T36" fmla="*/ 264 w 528"/>
              <a:gd name="T37" fmla="*/ 108 h 471"/>
              <a:gd name="T38" fmla="*/ 240 w 528"/>
              <a:gd name="T39" fmla="*/ 132 h 471"/>
              <a:gd name="T40" fmla="*/ 264 w 528"/>
              <a:gd name="T41" fmla="*/ 156 h 471"/>
              <a:gd name="T42" fmla="*/ 281 w 528"/>
              <a:gd name="T43" fmla="*/ 150 h 471"/>
              <a:gd name="T44" fmla="*/ 383 w 528"/>
              <a:gd name="T45" fmla="*/ 207 h 471"/>
              <a:gd name="T46" fmla="*/ 394 w 528"/>
              <a:gd name="T47" fmla="*/ 197 h 471"/>
              <a:gd name="T48" fmla="*/ 528 w 528"/>
              <a:gd name="T49" fmla="*/ 132 h 471"/>
              <a:gd name="T50" fmla="*/ 260 w 528"/>
              <a:gd name="T51" fmla="*/ 0 h 471"/>
              <a:gd name="T52" fmla="*/ 0 w 528"/>
              <a:gd name="T53" fmla="*/ 126 h 471"/>
              <a:gd name="T54" fmla="*/ 0 w 528"/>
              <a:gd name="T55" fmla="*/ 137 h 471"/>
              <a:gd name="T56" fmla="*/ 260 w 528"/>
              <a:gd name="T57" fmla="*/ 263 h 471"/>
              <a:gd name="T58" fmla="*/ 371 w 528"/>
              <a:gd name="T59" fmla="*/ 209 h 471"/>
              <a:gd name="T60" fmla="*/ 371 w 528"/>
              <a:gd name="T61" fmla="*/ 205 h 471"/>
              <a:gd name="T62" fmla="*/ 281 w 528"/>
              <a:gd name="T63" fmla="*/ 158 h 471"/>
              <a:gd name="T64" fmla="*/ 264 w 528"/>
              <a:gd name="T65" fmla="*/ 163 h 471"/>
              <a:gd name="T66" fmla="*/ 233 w 528"/>
              <a:gd name="T67" fmla="*/ 132 h 471"/>
              <a:gd name="T68" fmla="*/ 264 w 528"/>
              <a:gd name="T69" fmla="*/ 100 h 471"/>
              <a:gd name="T70" fmla="*/ 295 w 528"/>
              <a:gd name="T71" fmla="*/ 132 h 471"/>
              <a:gd name="T72" fmla="*/ 295 w 528"/>
              <a:gd name="T73" fmla="*/ 135 h 471"/>
              <a:gd name="T74" fmla="*/ 401 w 528"/>
              <a:gd name="T75" fmla="*/ 194 h 471"/>
              <a:gd name="T76" fmla="*/ 528 w 528"/>
              <a:gd name="T77" fmla="*/ 132 h 471"/>
              <a:gd name="T78" fmla="*/ 394 w 528"/>
              <a:gd name="T79" fmla="*/ 197 h 471"/>
              <a:gd name="T80" fmla="*/ 395 w 528"/>
              <a:gd name="T81" fmla="*/ 293 h 471"/>
              <a:gd name="T82" fmla="*/ 404 w 528"/>
              <a:gd name="T83" fmla="*/ 307 h 471"/>
              <a:gd name="T84" fmla="*/ 396 w 528"/>
              <a:gd name="T85" fmla="*/ 320 h 471"/>
              <a:gd name="T86" fmla="*/ 403 w 528"/>
              <a:gd name="T87" fmla="*/ 320 h 471"/>
              <a:gd name="T88" fmla="*/ 416 w 528"/>
              <a:gd name="T89" fmla="*/ 471 h 471"/>
              <a:gd name="T90" fmla="*/ 364 w 528"/>
              <a:gd name="T91" fmla="*/ 471 h 471"/>
              <a:gd name="T92" fmla="*/ 377 w 528"/>
              <a:gd name="T93" fmla="*/ 320 h 471"/>
              <a:gd name="T94" fmla="*/ 384 w 528"/>
              <a:gd name="T95" fmla="*/ 320 h 471"/>
              <a:gd name="T96" fmla="*/ 376 w 528"/>
              <a:gd name="T97" fmla="*/ 307 h 471"/>
              <a:gd name="T98" fmla="*/ 384 w 528"/>
              <a:gd name="T99" fmla="*/ 293 h 471"/>
              <a:gd name="T100" fmla="*/ 383 w 528"/>
              <a:gd name="T101" fmla="*/ 207 h 471"/>
              <a:gd name="T102" fmla="*/ 394 w 528"/>
              <a:gd name="T103" fmla="*/ 197 h 4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28" h="471">
                <a:moveTo>
                  <a:pt x="400" y="293"/>
                </a:moveTo>
                <a:cubicBezTo>
                  <a:pt x="430" y="279"/>
                  <a:pt x="430" y="279"/>
                  <a:pt x="430" y="279"/>
                </a:cubicBezTo>
                <a:cubicBezTo>
                  <a:pt x="430" y="279"/>
                  <a:pt x="430" y="278"/>
                  <a:pt x="430" y="278"/>
                </a:cubicBezTo>
                <a:cubicBezTo>
                  <a:pt x="430" y="204"/>
                  <a:pt x="430" y="204"/>
                  <a:pt x="430" y="204"/>
                </a:cubicBezTo>
                <a:cubicBezTo>
                  <a:pt x="401" y="218"/>
                  <a:pt x="401" y="218"/>
                  <a:pt x="401" y="218"/>
                </a:cubicBezTo>
                <a:cubicBezTo>
                  <a:pt x="400" y="293"/>
                  <a:pt x="400" y="293"/>
                  <a:pt x="400" y="293"/>
                </a:cubicBezTo>
                <a:close/>
                <a:moveTo>
                  <a:pt x="90" y="204"/>
                </a:moveTo>
                <a:cubicBezTo>
                  <a:pt x="90" y="279"/>
                  <a:pt x="90" y="279"/>
                  <a:pt x="90" y="279"/>
                </a:cubicBezTo>
                <a:cubicBezTo>
                  <a:pt x="143" y="304"/>
                  <a:pt x="195" y="329"/>
                  <a:pt x="248" y="354"/>
                </a:cubicBezTo>
                <a:cubicBezTo>
                  <a:pt x="257" y="357"/>
                  <a:pt x="265" y="357"/>
                  <a:pt x="274" y="354"/>
                </a:cubicBezTo>
                <a:cubicBezTo>
                  <a:pt x="371" y="307"/>
                  <a:pt x="371" y="307"/>
                  <a:pt x="371" y="307"/>
                </a:cubicBezTo>
                <a:cubicBezTo>
                  <a:pt x="371" y="232"/>
                  <a:pt x="371" y="232"/>
                  <a:pt x="371" y="232"/>
                </a:cubicBezTo>
                <a:cubicBezTo>
                  <a:pt x="260" y="286"/>
                  <a:pt x="260" y="286"/>
                  <a:pt x="260" y="286"/>
                </a:cubicBezTo>
                <a:cubicBezTo>
                  <a:pt x="90" y="204"/>
                  <a:pt x="90" y="204"/>
                  <a:pt x="90" y="204"/>
                </a:cubicBezTo>
                <a:close/>
                <a:moveTo>
                  <a:pt x="394" y="197"/>
                </a:moveTo>
                <a:cubicBezTo>
                  <a:pt x="391" y="196"/>
                  <a:pt x="391" y="196"/>
                  <a:pt x="391" y="196"/>
                </a:cubicBezTo>
                <a:cubicBezTo>
                  <a:pt x="287" y="139"/>
                  <a:pt x="287" y="139"/>
                  <a:pt x="287" y="139"/>
                </a:cubicBezTo>
                <a:cubicBezTo>
                  <a:pt x="288" y="136"/>
                  <a:pt x="288" y="134"/>
                  <a:pt x="288" y="132"/>
                </a:cubicBezTo>
                <a:cubicBezTo>
                  <a:pt x="288" y="118"/>
                  <a:pt x="277" y="108"/>
                  <a:pt x="264" y="108"/>
                </a:cubicBezTo>
                <a:cubicBezTo>
                  <a:pt x="251" y="108"/>
                  <a:pt x="240" y="118"/>
                  <a:pt x="240" y="132"/>
                </a:cubicBezTo>
                <a:cubicBezTo>
                  <a:pt x="240" y="145"/>
                  <a:pt x="251" y="156"/>
                  <a:pt x="264" y="156"/>
                </a:cubicBezTo>
                <a:cubicBezTo>
                  <a:pt x="270" y="156"/>
                  <a:pt x="276" y="154"/>
                  <a:pt x="281" y="150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  <a:moveTo>
                  <a:pt x="528" y="132"/>
                </a:moveTo>
                <a:cubicBezTo>
                  <a:pt x="260" y="0"/>
                  <a:pt x="260" y="0"/>
                  <a:pt x="260" y="0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7"/>
                  <a:pt x="0" y="137"/>
                  <a:pt x="0" y="137"/>
                </a:cubicBezTo>
                <a:cubicBezTo>
                  <a:pt x="260" y="263"/>
                  <a:pt x="260" y="263"/>
                  <a:pt x="260" y="263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1" y="205"/>
                  <a:pt x="371" y="205"/>
                  <a:pt x="371" y="205"/>
                </a:cubicBezTo>
                <a:cubicBezTo>
                  <a:pt x="281" y="158"/>
                  <a:pt x="281" y="158"/>
                  <a:pt x="281" y="158"/>
                </a:cubicBezTo>
                <a:cubicBezTo>
                  <a:pt x="276" y="162"/>
                  <a:pt x="270" y="163"/>
                  <a:pt x="264" y="163"/>
                </a:cubicBezTo>
                <a:cubicBezTo>
                  <a:pt x="247" y="163"/>
                  <a:pt x="233" y="149"/>
                  <a:pt x="233" y="132"/>
                </a:cubicBezTo>
                <a:cubicBezTo>
                  <a:pt x="233" y="114"/>
                  <a:pt x="247" y="100"/>
                  <a:pt x="264" y="100"/>
                </a:cubicBezTo>
                <a:cubicBezTo>
                  <a:pt x="281" y="100"/>
                  <a:pt x="295" y="114"/>
                  <a:pt x="295" y="132"/>
                </a:cubicBezTo>
                <a:cubicBezTo>
                  <a:pt x="295" y="133"/>
                  <a:pt x="295" y="134"/>
                  <a:pt x="295" y="135"/>
                </a:cubicBezTo>
                <a:cubicBezTo>
                  <a:pt x="401" y="194"/>
                  <a:pt x="401" y="194"/>
                  <a:pt x="401" y="194"/>
                </a:cubicBezTo>
                <a:cubicBezTo>
                  <a:pt x="528" y="132"/>
                  <a:pt x="528" y="132"/>
                  <a:pt x="528" y="132"/>
                </a:cubicBezTo>
                <a:close/>
                <a:moveTo>
                  <a:pt x="394" y="197"/>
                </a:moveTo>
                <a:cubicBezTo>
                  <a:pt x="395" y="293"/>
                  <a:pt x="395" y="293"/>
                  <a:pt x="395" y="293"/>
                </a:cubicBezTo>
                <a:cubicBezTo>
                  <a:pt x="401" y="295"/>
                  <a:pt x="404" y="300"/>
                  <a:pt x="404" y="307"/>
                </a:cubicBezTo>
                <a:cubicBezTo>
                  <a:pt x="404" y="312"/>
                  <a:pt x="401" y="317"/>
                  <a:pt x="396" y="320"/>
                </a:cubicBezTo>
                <a:cubicBezTo>
                  <a:pt x="403" y="320"/>
                  <a:pt x="403" y="320"/>
                  <a:pt x="403" y="320"/>
                </a:cubicBezTo>
                <a:cubicBezTo>
                  <a:pt x="416" y="471"/>
                  <a:pt x="416" y="471"/>
                  <a:pt x="416" y="471"/>
                </a:cubicBezTo>
                <a:cubicBezTo>
                  <a:pt x="364" y="471"/>
                  <a:pt x="364" y="471"/>
                  <a:pt x="364" y="471"/>
                </a:cubicBezTo>
                <a:cubicBezTo>
                  <a:pt x="377" y="320"/>
                  <a:pt x="377" y="320"/>
                  <a:pt x="377" y="320"/>
                </a:cubicBezTo>
                <a:cubicBezTo>
                  <a:pt x="384" y="320"/>
                  <a:pt x="384" y="320"/>
                  <a:pt x="384" y="320"/>
                </a:cubicBezTo>
                <a:cubicBezTo>
                  <a:pt x="379" y="317"/>
                  <a:pt x="376" y="312"/>
                  <a:pt x="376" y="307"/>
                </a:cubicBezTo>
                <a:cubicBezTo>
                  <a:pt x="376" y="301"/>
                  <a:pt x="379" y="296"/>
                  <a:pt x="384" y="293"/>
                </a:cubicBezTo>
                <a:cubicBezTo>
                  <a:pt x="383" y="207"/>
                  <a:pt x="383" y="207"/>
                  <a:pt x="383" y="207"/>
                </a:cubicBezTo>
                <a:cubicBezTo>
                  <a:pt x="394" y="197"/>
                  <a:pt x="394" y="197"/>
                  <a:pt x="394" y="197"/>
                </a:cubicBezTo>
                <a:close/>
              </a:path>
            </a:pathLst>
          </a:custGeom>
          <a:solidFill>
            <a:srgbClr val="77377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7398" y="6314913"/>
            <a:ext cx="9442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solidFill>
                  <a:schemeClr val="bg1"/>
                </a:solidFill>
              </a:rPr>
              <a:t>Poria</a:t>
            </a:r>
            <a:r>
              <a:rPr lang="en-US" altLang="zh-CN" sz="1200" dirty="0" smtClean="0">
                <a:solidFill>
                  <a:schemeClr val="bg1"/>
                </a:solidFill>
              </a:rPr>
              <a:t>, S. , Cambria, E. , Hazarika, D. , &amp; 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Vij</a:t>
            </a:r>
            <a:r>
              <a:rPr lang="en-US" altLang="zh-CN" sz="1200" dirty="0" smtClean="0">
                <a:solidFill>
                  <a:schemeClr val="bg1"/>
                </a:solidFill>
              </a:rPr>
              <a:t>, P. . (2016). A deeper look into sarcastic tweets using deep convolutional neural networks.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cxnSp>
        <p:nvCxnSpPr>
          <p:cNvPr id="19" name="直接连接符 4"/>
          <p:cNvCxnSpPr/>
          <p:nvPr/>
        </p:nvCxnSpPr>
        <p:spPr>
          <a:xfrm>
            <a:off x="1302657" y="1019637"/>
            <a:ext cx="8961238" cy="0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491" y="1817054"/>
            <a:ext cx="3771751" cy="21506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810" y="4141877"/>
            <a:ext cx="4571432" cy="15549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176963"/>
            <a:ext cx="12192000" cy="106879"/>
          </a:xfrm>
          <a:prstGeom prst="rect">
            <a:avLst/>
          </a:prstGeom>
          <a:solidFill>
            <a:srgbClr val="D66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8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5598</TotalTime>
  <Words>10200</Words>
  <Application>Microsoft Macintosh PowerPoint</Application>
  <PresentationFormat>宽屏</PresentationFormat>
  <Paragraphs>2606</Paragraphs>
  <Slides>75</Slides>
  <Notes>51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91" baseType="lpstr">
      <vt:lpstr>Calibri</vt:lpstr>
      <vt:lpstr>Cambria Math</vt:lpstr>
      <vt:lpstr>DengXian</vt:lpstr>
      <vt:lpstr>DengXian Light</vt:lpstr>
      <vt:lpstr>Mangal</vt:lpstr>
      <vt:lpstr>Microsoft YaHei</vt:lpstr>
      <vt:lpstr>PMingLiU</vt:lpstr>
      <vt:lpstr>SimHei</vt:lpstr>
      <vt:lpstr>STFangsong</vt:lpstr>
      <vt:lpstr>Times New Roman</vt:lpstr>
      <vt:lpstr>Wingdings</vt:lpstr>
      <vt:lpstr>华文细黑</vt:lpstr>
      <vt:lpstr>微软雅黑</vt:lpstr>
      <vt:lpstr>新細明體</vt:lpstr>
      <vt:lpstr>Arial</vt:lpstr>
      <vt:lpstr>Office 主题</vt:lpstr>
      <vt:lpstr>PowerPoint 演示文稿</vt:lpstr>
      <vt:lpstr>PowerPoint 演示文稿</vt:lpstr>
      <vt:lpstr>背景 - 情感识别</vt:lpstr>
      <vt:lpstr>背景 - 情感识别</vt:lpstr>
      <vt:lpstr>背景 - 反讽识别</vt:lpstr>
      <vt:lpstr>问题定义</vt:lpstr>
      <vt:lpstr>相关工作</vt:lpstr>
      <vt:lpstr>相关工作</vt:lpstr>
      <vt:lpstr>相关工作</vt:lpstr>
      <vt:lpstr>现有问题</vt:lpstr>
      <vt:lpstr>研究框架</vt:lpstr>
      <vt:lpstr>PowerPoint 演示文稿</vt:lpstr>
      <vt:lpstr>基于多分类器分层的微博反讽识别 - 实验数据</vt:lpstr>
      <vt:lpstr>基于多分类器分层的微博反讽识别 - 方法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多分类器分层识别算法</vt:lpstr>
      <vt:lpstr>基于多分类器分层的微博反讽识别 - 分类模型框架</vt:lpstr>
      <vt:lpstr>基于多分类器分层的微博反讽识别 - 数据预处理</vt:lpstr>
      <vt:lpstr>基于多分类器分层的微博反讽识别 - 评价指标</vt:lpstr>
      <vt:lpstr>基于多分类器分层的微博反讽识别 - 评价指标</vt:lpstr>
      <vt:lpstr>基于多分类器分层的微博反讽识别 - 模型训练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实验结果</vt:lpstr>
      <vt:lpstr>基于多分类器分层的微博反讽识别 - 错误分析</vt:lpstr>
      <vt:lpstr>PowerPoint 演示文稿</vt:lpstr>
      <vt:lpstr>基于多通道模型引入上下文的情感识别 - 实验数据</vt:lpstr>
      <vt:lpstr>基于多通道模型引入上下文的情感识别 - 多通道分类模型框架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多分类器分层识别算法</vt:lpstr>
      <vt:lpstr>基于多通道模型引入上下文的情感识别 - 数据预处理</vt:lpstr>
      <vt:lpstr>基于多通道模型引入上下文的情感识别 - 评价指标</vt:lpstr>
      <vt:lpstr>基于多通道模型引入上下文的情感识别 - 模型训练</vt:lpstr>
      <vt:lpstr>基于多通道模型引入上下文的情感识别 - 实验结果</vt:lpstr>
      <vt:lpstr>基于多通道模型引入上下文的情感识别 - 参赛结果 </vt:lpstr>
      <vt:lpstr>基于多通道模型引入上下文的情感识别 - 实验结果</vt:lpstr>
      <vt:lpstr>基于多通道模型引入上下文的情感识别 - 实验结果</vt:lpstr>
      <vt:lpstr>基于多通道模型引入上下文的情感识别 - 错误分析</vt:lpstr>
      <vt:lpstr>总结</vt:lpstr>
      <vt:lpstr>未来工作展望</vt:lpstr>
      <vt:lpstr>PowerPoint 演示文稿</vt:lpstr>
      <vt:lpstr>PowerPoint 演示文稿</vt:lpstr>
      <vt:lpstr>相关工作</vt:lpstr>
      <vt:lpstr>相关工作</vt:lpstr>
      <vt:lpstr>相关工作</vt:lpstr>
      <vt:lpstr>基于多分类器分层的微博反讽识别 - 实验数据</vt:lpstr>
      <vt:lpstr>基于多分类器分层的微博反讽识别 - 实验数据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基于多分类器分层的微博反讽识别 - 实验结果</vt:lpstr>
      <vt:lpstr>基于多通道模型引入上下文的情感识别 - 实验数据</vt:lpstr>
      <vt:lpstr>基于多通道模型引入上下文的情感识别 - 实验数据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  <vt:lpstr>基于多通道模型引入上下文的情感识别 - 实验结果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356</cp:revision>
  <dcterms:created xsi:type="dcterms:W3CDTF">2019-05-24T07:08:26Z</dcterms:created>
  <dcterms:modified xsi:type="dcterms:W3CDTF">2019-05-29T03:01:49Z</dcterms:modified>
</cp:coreProperties>
</file>